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Lst>
  <p:notesMasterIdLst>
    <p:notesMasterId r:id="rId61"/>
  </p:notesMasterIdLst>
  <p:sldIdLst>
    <p:sldId id="256" r:id="rId3"/>
    <p:sldId id="274" r:id="rId4"/>
    <p:sldId id="309" r:id="rId5"/>
    <p:sldId id="262" r:id="rId6"/>
    <p:sldId id="264" r:id="rId7"/>
    <p:sldId id="277" r:id="rId8"/>
    <p:sldId id="263" r:id="rId9"/>
    <p:sldId id="266" r:id="rId10"/>
    <p:sldId id="267" r:id="rId11"/>
    <p:sldId id="278" r:id="rId12"/>
    <p:sldId id="350" r:id="rId13"/>
    <p:sldId id="268" r:id="rId14"/>
    <p:sldId id="269" r:id="rId15"/>
    <p:sldId id="270" r:id="rId16"/>
    <p:sldId id="279" r:id="rId17"/>
    <p:sldId id="361" r:id="rId18"/>
    <p:sldId id="377" r:id="rId19"/>
    <p:sldId id="374" r:id="rId20"/>
    <p:sldId id="375" r:id="rId21"/>
    <p:sldId id="351" r:id="rId22"/>
    <p:sldId id="271" r:id="rId23"/>
    <p:sldId id="272" r:id="rId24"/>
    <p:sldId id="352" r:id="rId25"/>
    <p:sldId id="280" r:id="rId26"/>
    <p:sldId id="265" r:id="rId27"/>
    <p:sldId id="281" r:id="rId28"/>
    <p:sldId id="282" r:id="rId29"/>
    <p:sldId id="286" r:id="rId30"/>
    <p:sldId id="257" r:id="rId31"/>
    <p:sldId id="311" r:id="rId32"/>
    <p:sldId id="304" r:id="rId33"/>
    <p:sldId id="305" r:id="rId34"/>
    <p:sldId id="325" r:id="rId35"/>
    <p:sldId id="302" r:id="rId36"/>
    <p:sldId id="315" r:id="rId37"/>
    <p:sldId id="313" r:id="rId38"/>
    <p:sldId id="323" r:id="rId39"/>
    <p:sldId id="322" r:id="rId40"/>
    <p:sldId id="314" r:id="rId41"/>
    <p:sldId id="328" r:id="rId42"/>
    <p:sldId id="258" r:id="rId43"/>
    <p:sldId id="259" r:id="rId44"/>
    <p:sldId id="260" r:id="rId45"/>
    <p:sldId id="353" r:id="rId46"/>
    <p:sldId id="261" r:id="rId47"/>
    <p:sldId id="378" r:id="rId48"/>
    <p:sldId id="379" r:id="rId49"/>
    <p:sldId id="354" r:id="rId50"/>
    <p:sldId id="355" r:id="rId51"/>
    <p:sldId id="356" r:id="rId52"/>
    <p:sldId id="357" r:id="rId53"/>
    <p:sldId id="358" r:id="rId54"/>
    <p:sldId id="359" r:id="rId55"/>
    <p:sldId id="360" r:id="rId56"/>
    <p:sldId id="301" r:id="rId57"/>
    <p:sldId id="306" r:id="rId58"/>
    <p:sldId id="299" r:id="rId59"/>
    <p:sldId id="376" r:id="rId6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90" d="100"/>
          <a:sy n="90" d="100"/>
        </p:scale>
        <p:origin x="232" y="5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8E774-BEB5-4B6E-8744-DFECB36A5F0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E84E9BD-4F51-43BF-A68F-47BFAEA933DF}">
      <dgm:prSet/>
      <dgm:spPr/>
      <dgm:t>
        <a:bodyPr/>
        <a:lstStyle/>
        <a:p>
          <a:r>
            <a:rPr lang="nl-NL"/>
            <a:t>Globaal gezien zijn voedingsstoffen nodig om te voorzien in de behoefte aan:</a:t>
          </a:r>
          <a:endParaRPr lang="en-US"/>
        </a:p>
      </dgm:t>
    </dgm:pt>
    <dgm:pt modelId="{66C075DB-85BC-472B-B0C0-85E43EBE9EB0}" type="parTrans" cxnId="{F5F42FB7-283F-4F7C-8A65-722B8FA5EA6C}">
      <dgm:prSet/>
      <dgm:spPr/>
      <dgm:t>
        <a:bodyPr/>
        <a:lstStyle/>
        <a:p>
          <a:endParaRPr lang="en-US"/>
        </a:p>
      </dgm:t>
    </dgm:pt>
    <dgm:pt modelId="{1EB646E8-ABCF-496B-AAAF-75A64C9569D3}" type="sibTrans" cxnId="{F5F42FB7-283F-4F7C-8A65-722B8FA5EA6C}">
      <dgm:prSet/>
      <dgm:spPr/>
      <dgm:t>
        <a:bodyPr/>
        <a:lstStyle/>
        <a:p>
          <a:endParaRPr lang="en-US"/>
        </a:p>
      </dgm:t>
    </dgm:pt>
    <dgm:pt modelId="{18839FE3-945D-4566-B9FD-A0C684149EF1}">
      <dgm:prSet/>
      <dgm:spPr/>
      <dgm:t>
        <a:bodyPr/>
        <a:lstStyle/>
        <a:p>
          <a:r>
            <a:rPr lang="nl-NL"/>
            <a:t>Brandstoffen, leveren energie en kunnen als reserve worden opgeslagen </a:t>
          </a:r>
          <a:endParaRPr lang="en-US"/>
        </a:p>
      </dgm:t>
    </dgm:pt>
    <dgm:pt modelId="{1E6ADD7A-9416-47BB-9BAD-E20AA98DEED4}" type="parTrans" cxnId="{FC5DC644-5681-4C4E-93AC-05A49A1F80C8}">
      <dgm:prSet/>
      <dgm:spPr/>
      <dgm:t>
        <a:bodyPr/>
        <a:lstStyle/>
        <a:p>
          <a:endParaRPr lang="en-US"/>
        </a:p>
      </dgm:t>
    </dgm:pt>
    <dgm:pt modelId="{D4147740-BC29-4048-9B4E-0CD804371826}" type="sibTrans" cxnId="{FC5DC644-5681-4C4E-93AC-05A49A1F80C8}">
      <dgm:prSet/>
      <dgm:spPr/>
      <dgm:t>
        <a:bodyPr/>
        <a:lstStyle/>
        <a:p>
          <a:endParaRPr lang="en-US"/>
        </a:p>
      </dgm:t>
    </dgm:pt>
    <dgm:pt modelId="{45629CEA-4389-4E43-B7A3-C5DB7E35FB21}">
      <dgm:prSet/>
      <dgm:spPr/>
      <dgm:t>
        <a:bodyPr/>
        <a:lstStyle/>
        <a:p>
          <a:r>
            <a:rPr lang="nl-NL"/>
            <a:t>Bouwstoffen, zijn nodig voor de aanmaak en instandhouding van lichaamscellen </a:t>
          </a:r>
          <a:endParaRPr lang="en-US"/>
        </a:p>
      </dgm:t>
    </dgm:pt>
    <dgm:pt modelId="{386741DF-C240-4F46-997C-86F87AA454E3}" type="parTrans" cxnId="{79EBD367-E15F-4057-889C-86F77FF74CBD}">
      <dgm:prSet/>
      <dgm:spPr/>
      <dgm:t>
        <a:bodyPr/>
        <a:lstStyle/>
        <a:p>
          <a:endParaRPr lang="en-US"/>
        </a:p>
      </dgm:t>
    </dgm:pt>
    <dgm:pt modelId="{524FA1B5-F843-4AB2-833D-B1A6E6028CCC}" type="sibTrans" cxnId="{79EBD367-E15F-4057-889C-86F77FF74CBD}">
      <dgm:prSet/>
      <dgm:spPr/>
      <dgm:t>
        <a:bodyPr/>
        <a:lstStyle/>
        <a:p>
          <a:endParaRPr lang="en-US"/>
        </a:p>
      </dgm:t>
    </dgm:pt>
    <dgm:pt modelId="{59B538D6-5306-42E1-9226-9C869F84F2DD}">
      <dgm:prSet/>
      <dgm:spPr/>
      <dgm:t>
        <a:bodyPr/>
        <a:lstStyle/>
        <a:p>
          <a:r>
            <a:rPr lang="nl-NL"/>
            <a:t>Regulerende stoffen, zijn nodig voor het goed laten verlopen van de stofwisselingsprocessen </a:t>
          </a:r>
          <a:endParaRPr lang="en-US"/>
        </a:p>
      </dgm:t>
    </dgm:pt>
    <dgm:pt modelId="{9743493E-24D3-4E11-8EDB-9EAA1E9AC964}" type="parTrans" cxnId="{9EF47D81-E862-473E-B7E9-FCDCD27D6FC5}">
      <dgm:prSet/>
      <dgm:spPr/>
      <dgm:t>
        <a:bodyPr/>
        <a:lstStyle/>
        <a:p>
          <a:endParaRPr lang="en-US"/>
        </a:p>
      </dgm:t>
    </dgm:pt>
    <dgm:pt modelId="{67316CDB-83B2-4F3A-B1DC-DF2D507D2629}" type="sibTrans" cxnId="{9EF47D81-E862-473E-B7E9-FCDCD27D6FC5}">
      <dgm:prSet/>
      <dgm:spPr/>
      <dgm:t>
        <a:bodyPr/>
        <a:lstStyle/>
        <a:p>
          <a:endParaRPr lang="en-US"/>
        </a:p>
      </dgm:t>
    </dgm:pt>
    <dgm:pt modelId="{C8A921FA-D95B-8F4E-AFDE-E631B95A89C8}" type="pres">
      <dgm:prSet presAssocID="{C4D8E774-BEB5-4B6E-8744-DFECB36A5F03}" presName="vert0" presStyleCnt="0">
        <dgm:presLayoutVars>
          <dgm:dir/>
          <dgm:animOne val="branch"/>
          <dgm:animLvl val="lvl"/>
        </dgm:presLayoutVars>
      </dgm:prSet>
      <dgm:spPr/>
    </dgm:pt>
    <dgm:pt modelId="{DA111EDF-CE9E-8945-95E7-8EED174F87EB}" type="pres">
      <dgm:prSet presAssocID="{AE84E9BD-4F51-43BF-A68F-47BFAEA933DF}" presName="thickLine" presStyleLbl="alignNode1" presStyleIdx="0" presStyleCnt="4"/>
      <dgm:spPr/>
    </dgm:pt>
    <dgm:pt modelId="{4FE4B41D-327C-3341-B6E3-035BE895F68F}" type="pres">
      <dgm:prSet presAssocID="{AE84E9BD-4F51-43BF-A68F-47BFAEA933DF}" presName="horz1" presStyleCnt="0"/>
      <dgm:spPr/>
    </dgm:pt>
    <dgm:pt modelId="{6057DB74-FD91-C44C-BBAC-734F66A1898D}" type="pres">
      <dgm:prSet presAssocID="{AE84E9BD-4F51-43BF-A68F-47BFAEA933DF}" presName="tx1" presStyleLbl="revTx" presStyleIdx="0" presStyleCnt="4"/>
      <dgm:spPr/>
    </dgm:pt>
    <dgm:pt modelId="{EE93AA6E-050A-384A-A42F-7A950BCB90B3}" type="pres">
      <dgm:prSet presAssocID="{AE84E9BD-4F51-43BF-A68F-47BFAEA933DF}" presName="vert1" presStyleCnt="0"/>
      <dgm:spPr/>
    </dgm:pt>
    <dgm:pt modelId="{E55E2DDE-070F-E14C-9ED7-9712C9017AD8}" type="pres">
      <dgm:prSet presAssocID="{18839FE3-945D-4566-B9FD-A0C684149EF1}" presName="thickLine" presStyleLbl="alignNode1" presStyleIdx="1" presStyleCnt="4"/>
      <dgm:spPr/>
    </dgm:pt>
    <dgm:pt modelId="{8EC55AEE-12C7-7C4C-A166-6E686F47CD99}" type="pres">
      <dgm:prSet presAssocID="{18839FE3-945D-4566-B9FD-A0C684149EF1}" presName="horz1" presStyleCnt="0"/>
      <dgm:spPr/>
    </dgm:pt>
    <dgm:pt modelId="{B10DC391-794F-6B44-8229-100671DB1B24}" type="pres">
      <dgm:prSet presAssocID="{18839FE3-945D-4566-B9FD-A0C684149EF1}" presName="tx1" presStyleLbl="revTx" presStyleIdx="1" presStyleCnt="4"/>
      <dgm:spPr/>
    </dgm:pt>
    <dgm:pt modelId="{8F5BD70F-8C37-E644-9F25-931342DB67B4}" type="pres">
      <dgm:prSet presAssocID="{18839FE3-945D-4566-B9FD-A0C684149EF1}" presName="vert1" presStyleCnt="0"/>
      <dgm:spPr/>
    </dgm:pt>
    <dgm:pt modelId="{5AA864E3-9D2A-FE45-A7C3-8767E0FF91CE}" type="pres">
      <dgm:prSet presAssocID="{45629CEA-4389-4E43-B7A3-C5DB7E35FB21}" presName="thickLine" presStyleLbl="alignNode1" presStyleIdx="2" presStyleCnt="4"/>
      <dgm:spPr/>
    </dgm:pt>
    <dgm:pt modelId="{F05D24DB-77BE-2541-9DD1-327DD9D38794}" type="pres">
      <dgm:prSet presAssocID="{45629CEA-4389-4E43-B7A3-C5DB7E35FB21}" presName="horz1" presStyleCnt="0"/>
      <dgm:spPr/>
    </dgm:pt>
    <dgm:pt modelId="{865F5B1C-538A-154A-BAE3-9E4BEFE81E40}" type="pres">
      <dgm:prSet presAssocID="{45629CEA-4389-4E43-B7A3-C5DB7E35FB21}" presName="tx1" presStyleLbl="revTx" presStyleIdx="2" presStyleCnt="4"/>
      <dgm:spPr/>
    </dgm:pt>
    <dgm:pt modelId="{EBF47386-BB27-7D4F-B87D-CB5EABACD863}" type="pres">
      <dgm:prSet presAssocID="{45629CEA-4389-4E43-B7A3-C5DB7E35FB21}" presName="vert1" presStyleCnt="0"/>
      <dgm:spPr/>
    </dgm:pt>
    <dgm:pt modelId="{79516815-082D-2D45-9292-8576355D2B0B}" type="pres">
      <dgm:prSet presAssocID="{59B538D6-5306-42E1-9226-9C869F84F2DD}" presName="thickLine" presStyleLbl="alignNode1" presStyleIdx="3" presStyleCnt="4"/>
      <dgm:spPr/>
    </dgm:pt>
    <dgm:pt modelId="{60C8DE89-7566-5944-942B-8EDDDF9B64EE}" type="pres">
      <dgm:prSet presAssocID="{59B538D6-5306-42E1-9226-9C869F84F2DD}" presName="horz1" presStyleCnt="0"/>
      <dgm:spPr/>
    </dgm:pt>
    <dgm:pt modelId="{41C8C753-4BAD-8641-951A-183DA5154E01}" type="pres">
      <dgm:prSet presAssocID="{59B538D6-5306-42E1-9226-9C869F84F2DD}" presName="tx1" presStyleLbl="revTx" presStyleIdx="3" presStyleCnt="4"/>
      <dgm:spPr/>
    </dgm:pt>
    <dgm:pt modelId="{64A5480A-F35E-5349-AA6A-94D0E0E61432}" type="pres">
      <dgm:prSet presAssocID="{59B538D6-5306-42E1-9226-9C869F84F2DD}" presName="vert1" presStyleCnt="0"/>
      <dgm:spPr/>
    </dgm:pt>
  </dgm:ptLst>
  <dgm:cxnLst>
    <dgm:cxn modelId="{2EA89C42-45EF-B941-B5A9-7CDCFD3E2516}" type="presOf" srcId="{59B538D6-5306-42E1-9226-9C869F84F2DD}" destId="{41C8C753-4BAD-8641-951A-183DA5154E01}" srcOrd="0" destOrd="0" presId="urn:microsoft.com/office/officeart/2008/layout/LinedList"/>
    <dgm:cxn modelId="{FC5DC644-5681-4C4E-93AC-05A49A1F80C8}" srcId="{C4D8E774-BEB5-4B6E-8744-DFECB36A5F03}" destId="{18839FE3-945D-4566-B9FD-A0C684149EF1}" srcOrd="1" destOrd="0" parTransId="{1E6ADD7A-9416-47BB-9BAD-E20AA98DEED4}" sibTransId="{D4147740-BC29-4048-9B4E-0CD804371826}"/>
    <dgm:cxn modelId="{3D3E245C-ED83-A44A-9D52-08586030084B}" type="presOf" srcId="{AE84E9BD-4F51-43BF-A68F-47BFAEA933DF}" destId="{6057DB74-FD91-C44C-BBAC-734F66A1898D}" srcOrd="0" destOrd="0" presId="urn:microsoft.com/office/officeart/2008/layout/LinedList"/>
    <dgm:cxn modelId="{79EBD367-E15F-4057-889C-86F77FF74CBD}" srcId="{C4D8E774-BEB5-4B6E-8744-DFECB36A5F03}" destId="{45629CEA-4389-4E43-B7A3-C5DB7E35FB21}" srcOrd="2" destOrd="0" parTransId="{386741DF-C240-4F46-997C-86F87AA454E3}" sibTransId="{524FA1B5-F843-4AB2-833D-B1A6E6028CCC}"/>
    <dgm:cxn modelId="{9EF47D81-E862-473E-B7E9-FCDCD27D6FC5}" srcId="{C4D8E774-BEB5-4B6E-8744-DFECB36A5F03}" destId="{59B538D6-5306-42E1-9226-9C869F84F2DD}" srcOrd="3" destOrd="0" parTransId="{9743493E-24D3-4E11-8EDB-9EAA1E9AC964}" sibTransId="{67316CDB-83B2-4F3A-B1DC-DF2D507D2629}"/>
    <dgm:cxn modelId="{F5F42FB7-283F-4F7C-8A65-722B8FA5EA6C}" srcId="{C4D8E774-BEB5-4B6E-8744-DFECB36A5F03}" destId="{AE84E9BD-4F51-43BF-A68F-47BFAEA933DF}" srcOrd="0" destOrd="0" parTransId="{66C075DB-85BC-472B-B0C0-85E43EBE9EB0}" sibTransId="{1EB646E8-ABCF-496B-AAAF-75A64C9569D3}"/>
    <dgm:cxn modelId="{BC425EC6-DFF6-C549-A503-445210D723D1}" type="presOf" srcId="{45629CEA-4389-4E43-B7A3-C5DB7E35FB21}" destId="{865F5B1C-538A-154A-BAE3-9E4BEFE81E40}" srcOrd="0" destOrd="0" presId="urn:microsoft.com/office/officeart/2008/layout/LinedList"/>
    <dgm:cxn modelId="{532DCBE1-F20A-A945-AAE3-4C8E275D277A}" type="presOf" srcId="{C4D8E774-BEB5-4B6E-8744-DFECB36A5F03}" destId="{C8A921FA-D95B-8F4E-AFDE-E631B95A89C8}" srcOrd="0" destOrd="0" presId="urn:microsoft.com/office/officeart/2008/layout/LinedList"/>
    <dgm:cxn modelId="{DBC75BF4-FFF2-D940-A4F9-3E50BC9B00EC}" type="presOf" srcId="{18839FE3-945D-4566-B9FD-A0C684149EF1}" destId="{B10DC391-794F-6B44-8229-100671DB1B24}" srcOrd="0" destOrd="0" presId="urn:microsoft.com/office/officeart/2008/layout/LinedList"/>
    <dgm:cxn modelId="{182FD213-6EB8-FA4A-AD77-E7C5B747BE3A}" type="presParOf" srcId="{C8A921FA-D95B-8F4E-AFDE-E631B95A89C8}" destId="{DA111EDF-CE9E-8945-95E7-8EED174F87EB}" srcOrd="0" destOrd="0" presId="urn:microsoft.com/office/officeart/2008/layout/LinedList"/>
    <dgm:cxn modelId="{5575D23C-C10F-9E4B-85EB-0270D80D71E1}" type="presParOf" srcId="{C8A921FA-D95B-8F4E-AFDE-E631B95A89C8}" destId="{4FE4B41D-327C-3341-B6E3-035BE895F68F}" srcOrd="1" destOrd="0" presId="urn:microsoft.com/office/officeart/2008/layout/LinedList"/>
    <dgm:cxn modelId="{14347351-0DB8-8848-9459-74E8C0FCECEF}" type="presParOf" srcId="{4FE4B41D-327C-3341-B6E3-035BE895F68F}" destId="{6057DB74-FD91-C44C-BBAC-734F66A1898D}" srcOrd="0" destOrd="0" presId="urn:microsoft.com/office/officeart/2008/layout/LinedList"/>
    <dgm:cxn modelId="{76D31439-DE5B-7141-8254-B0A0359624E0}" type="presParOf" srcId="{4FE4B41D-327C-3341-B6E3-035BE895F68F}" destId="{EE93AA6E-050A-384A-A42F-7A950BCB90B3}" srcOrd="1" destOrd="0" presId="urn:microsoft.com/office/officeart/2008/layout/LinedList"/>
    <dgm:cxn modelId="{6A9386A4-1E3B-DA44-9CA0-312EB5CD86D6}" type="presParOf" srcId="{C8A921FA-D95B-8F4E-AFDE-E631B95A89C8}" destId="{E55E2DDE-070F-E14C-9ED7-9712C9017AD8}" srcOrd="2" destOrd="0" presId="urn:microsoft.com/office/officeart/2008/layout/LinedList"/>
    <dgm:cxn modelId="{5C5DEC0E-222C-EA42-87BD-13165895220E}" type="presParOf" srcId="{C8A921FA-D95B-8F4E-AFDE-E631B95A89C8}" destId="{8EC55AEE-12C7-7C4C-A166-6E686F47CD99}" srcOrd="3" destOrd="0" presId="urn:microsoft.com/office/officeart/2008/layout/LinedList"/>
    <dgm:cxn modelId="{BF8F22E8-633D-6844-AD14-C73F75DABCD6}" type="presParOf" srcId="{8EC55AEE-12C7-7C4C-A166-6E686F47CD99}" destId="{B10DC391-794F-6B44-8229-100671DB1B24}" srcOrd="0" destOrd="0" presId="urn:microsoft.com/office/officeart/2008/layout/LinedList"/>
    <dgm:cxn modelId="{4651BBD9-2E03-8B42-ABBC-EEADDA76194B}" type="presParOf" srcId="{8EC55AEE-12C7-7C4C-A166-6E686F47CD99}" destId="{8F5BD70F-8C37-E644-9F25-931342DB67B4}" srcOrd="1" destOrd="0" presId="urn:microsoft.com/office/officeart/2008/layout/LinedList"/>
    <dgm:cxn modelId="{1059C6FA-D4CE-6448-8AC7-CFC9D378365A}" type="presParOf" srcId="{C8A921FA-D95B-8F4E-AFDE-E631B95A89C8}" destId="{5AA864E3-9D2A-FE45-A7C3-8767E0FF91CE}" srcOrd="4" destOrd="0" presId="urn:microsoft.com/office/officeart/2008/layout/LinedList"/>
    <dgm:cxn modelId="{4956665D-73DA-C14D-B3F6-ED8476C78B1D}" type="presParOf" srcId="{C8A921FA-D95B-8F4E-AFDE-E631B95A89C8}" destId="{F05D24DB-77BE-2541-9DD1-327DD9D38794}" srcOrd="5" destOrd="0" presId="urn:microsoft.com/office/officeart/2008/layout/LinedList"/>
    <dgm:cxn modelId="{1D288295-9C8A-BF4B-BE95-5C7E3C0A0E0A}" type="presParOf" srcId="{F05D24DB-77BE-2541-9DD1-327DD9D38794}" destId="{865F5B1C-538A-154A-BAE3-9E4BEFE81E40}" srcOrd="0" destOrd="0" presId="urn:microsoft.com/office/officeart/2008/layout/LinedList"/>
    <dgm:cxn modelId="{3FE79076-A28E-1443-BCA7-7895558C1CEE}" type="presParOf" srcId="{F05D24DB-77BE-2541-9DD1-327DD9D38794}" destId="{EBF47386-BB27-7D4F-B87D-CB5EABACD863}" srcOrd="1" destOrd="0" presId="urn:microsoft.com/office/officeart/2008/layout/LinedList"/>
    <dgm:cxn modelId="{1E04B740-8C13-7046-8CE6-24041D80E544}" type="presParOf" srcId="{C8A921FA-D95B-8F4E-AFDE-E631B95A89C8}" destId="{79516815-082D-2D45-9292-8576355D2B0B}" srcOrd="6" destOrd="0" presId="urn:microsoft.com/office/officeart/2008/layout/LinedList"/>
    <dgm:cxn modelId="{17CB8B9E-0CBE-8548-82D1-D87B52F829AC}" type="presParOf" srcId="{C8A921FA-D95B-8F4E-AFDE-E631B95A89C8}" destId="{60C8DE89-7566-5944-942B-8EDDDF9B64EE}" srcOrd="7" destOrd="0" presId="urn:microsoft.com/office/officeart/2008/layout/LinedList"/>
    <dgm:cxn modelId="{39BEB87D-E3CF-1C49-AD31-7B747632CB4C}" type="presParOf" srcId="{60C8DE89-7566-5944-942B-8EDDDF9B64EE}" destId="{41C8C753-4BAD-8641-951A-183DA5154E01}" srcOrd="0" destOrd="0" presId="urn:microsoft.com/office/officeart/2008/layout/LinedList"/>
    <dgm:cxn modelId="{0D8BC563-5A99-3846-9536-72AA16D076D1}" type="presParOf" srcId="{60C8DE89-7566-5944-942B-8EDDDF9B64EE}" destId="{64A5480A-F35E-5349-AA6A-94D0E0E6143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AFE62-B50A-48A3-BEC0-29DADF343F4E}"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ADCEBB79-F8D4-4859-9560-FF9BD96E2E27}">
      <dgm:prSet/>
      <dgm:spPr/>
      <dgm:t>
        <a:bodyPr/>
        <a:lstStyle/>
        <a:p>
          <a:r>
            <a:rPr lang="nl-NL"/>
            <a:t>De meeste voedingsstoffen kunnen we niet, of niet voldoende, in ons lichaam zelf aanmaken. </a:t>
          </a:r>
          <a:endParaRPr lang="en-US"/>
        </a:p>
      </dgm:t>
    </dgm:pt>
    <dgm:pt modelId="{A56D7EDC-C984-4E21-977D-A73E43294D95}" type="parTrans" cxnId="{382490E1-B8F8-453B-AD94-6C85EBC6FAD9}">
      <dgm:prSet/>
      <dgm:spPr/>
      <dgm:t>
        <a:bodyPr/>
        <a:lstStyle/>
        <a:p>
          <a:endParaRPr lang="en-US"/>
        </a:p>
      </dgm:t>
    </dgm:pt>
    <dgm:pt modelId="{4E731A4E-8C4A-428C-8669-1381A4A951CD}" type="sibTrans" cxnId="{382490E1-B8F8-453B-AD94-6C85EBC6FAD9}">
      <dgm:prSet/>
      <dgm:spPr/>
      <dgm:t>
        <a:bodyPr/>
        <a:lstStyle/>
        <a:p>
          <a:endParaRPr lang="en-US"/>
        </a:p>
      </dgm:t>
    </dgm:pt>
    <dgm:pt modelId="{0578DE08-511B-48F6-98EA-0D67DFD36B18}">
      <dgm:prSet/>
      <dgm:spPr/>
      <dgm:t>
        <a:bodyPr/>
        <a:lstStyle/>
        <a:p>
          <a:r>
            <a:rPr lang="nl-NL"/>
            <a:t>Ze zijn onmisbaar in de voeding en worden </a:t>
          </a:r>
          <a:r>
            <a:rPr lang="nl-NL" b="1"/>
            <a:t>essentiële voedingsstoffen  </a:t>
          </a:r>
          <a:r>
            <a:rPr lang="nl-NL"/>
            <a:t>genoemd. </a:t>
          </a:r>
          <a:endParaRPr lang="en-US"/>
        </a:p>
      </dgm:t>
    </dgm:pt>
    <dgm:pt modelId="{C89FDE4E-8D78-4198-A74F-CC83D2D26911}" type="parTrans" cxnId="{399D8386-17A0-4277-8AC1-B32365A948E3}">
      <dgm:prSet/>
      <dgm:spPr/>
      <dgm:t>
        <a:bodyPr/>
        <a:lstStyle/>
        <a:p>
          <a:endParaRPr lang="en-US"/>
        </a:p>
      </dgm:t>
    </dgm:pt>
    <dgm:pt modelId="{081E3920-CF9B-4373-B56D-A636812D56F2}" type="sibTrans" cxnId="{399D8386-17A0-4277-8AC1-B32365A948E3}">
      <dgm:prSet/>
      <dgm:spPr/>
      <dgm:t>
        <a:bodyPr/>
        <a:lstStyle/>
        <a:p>
          <a:endParaRPr lang="en-US"/>
        </a:p>
      </dgm:t>
    </dgm:pt>
    <dgm:pt modelId="{A569DFDC-2D76-4CC8-995D-996FE189EFC3}">
      <dgm:prSet/>
      <dgm:spPr/>
      <dgm:t>
        <a:bodyPr/>
        <a:lstStyle/>
        <a:p>
          <a:r>
            <a:rPr lang="nl-NL" b="1"/>
            <a:t>Niet-essentiële voedingsstoffen</a:t>
          </a:r>
          <a:r>
            <a:rPr lang="nl-NL"/>
            <a:t>, kan het lichaam wél zelf aanmaken.</a:t>
          </a:r>
          <a:endParaRPr lang="en-US"/>
        </a:p>
      </dgm:t>
    </dgm:pt>
    <dgm:pt modelId="{E1D0D054-48C2-4762-8284-303B2297DD4A}" type="parTrans" cxnId="{4E2268DB-28D6-48A4-BDC0-F19F3FB993D2}">
      <dgm:prSet/>
      <dgm:spPr/>
      <dgm:t>
        <a:bodyPr/>
        <a:lstStyle/>
        <a:p>
          <a:endParaRPr lang="en-US"/>
        </a:p>
      </dgm:t>
    </dgm:pt>
    <dgm:pt modelId="{1C3B70A8-815B-4830-BB7C-0543E4D2E069}" type="sibTrans" cxnId="{4E2268DB-28D6-48A4-BDC0-F19F3FB993D2}">
      <dgm:prSet/>
      <dgm:spPr/>
      <dgm:t>
        <a:bodyPr/>
        <a:lstStyle/>
        <a:p>
          <a:endParaRPr lang="en-US"/>
        </a:p>
      </dgm:t>
    </dgm:pt>
    <dgm:pt modelId="{BE45B4EE-1C21-4685-9604-4B3671C6E9EB}">
      <dgm:prSet/>
      <dgm:spPr/>
      <dgm:t>
        <a:bodyPr/>
        <a:lstStyle/>
        <a:p>
          <a:r>
            <a:rPr lang="nl-NL"/>
            <a:t>Tot de essentiële voedingsstoffen behoren de essentiële aminozuren, de essentiële vetzuren, de monosachariden, de meeste vitaminen, veel mineralen en water</a:t>
          </a:r>
          <a:endParaRPr lang="en-US"/>
        </a:p>
      </dgm:t>
    </dgm:pt>
    <dgm:pt modelId="{138C5539-B93A-4D44-91AB-405FA1A7BBC7}" type="parTrans" cxnId="{EC1A9F6F-9074-4769-9AE4-880D6D8003FF}">
      <dgm:prSet/>
      <dgm:spPr/>
      <dgm:t>
        <a:bodyPr/>
        <a:lstStyle/>
        <a:p>
          <a:endParaRPr lang="en-US"/>
        </a:p>
      </dgm:t>
    </dgm:pt>
    <dgm:pt modelId="{258DF2FE-5B6E-4A08-B22C-8CACF23CAC7A}" type="sibTrans" cxnId="{EC1A9F6F-9074-4769-9AE4-880D6D8003FF}">
      <dgm:prSet/>
      <dgm:spPr/>
      <dgm:t>
        <a:bodyPr/>
        <a:lstStyle/>
        <a:p>
          <a:endParaRPr lang="en-US"/>
        </a:p>
      </dgm:t>
    </dgm:pt>
    <dgm:pt modelId="{BDC713AE-D775-0F4B-B7CA-5CA4854055BC}" type="pres">
      <dgm:prSet presAssocID="{5E8AFE62-B50A-48A3-BEC0-29DADF343F4E}" presName="vert0" presStyleCnt="0">
        <dgm:presLayoutVars>
          <dgm:dir/>
          <dgm:animOne val="branch"/>
          <dgm:animLvl val="lvl"/>
        </dgm:presLayoutVars>
      </dgm:prSet>
      <dgm:spPr/>
    </dgm:pt>
    <dgm:pt modelId="{89E957E1-67FE-FD40-9334-C1C30DB0105E}" type="pres">
      <dgm:prSet presAssocID="{ADCEBB79-F8D4-4859-9560-FF9BD96E2E27}" presName="thickLine" presStyleLbl="alignNode1" presStyleIdx="0" presStyleCnt="4"/>
      <dgm:spPr/>
    </dgm:pt>
    <dgm:pt modelId="{67113A62-DC19-6B41-91B3-18C16F239B69}" type="pres">
      <dgm:prSet presAssocID="{ADCEBB79-F8D4-4859-9560-FF9BD96E2E27}" presName="horz1" presStyleCnt="0"/>
      <dgm:spPr/>
    </dgm:pt>
    <dgm:pt modelId="{995B809D-4CE1-D040-BF76-B563BB95FCDD}" type="pres">
      <dgm:prSet presAssocID="{ADCEBB79-F8D4-4859-9560-FF9BD96E2E27}" presName="tx1" presStyleLbl="revTx" presStyleIdx="0" presStyleCnt="4"/>
      <dgm:spPr/>
    </dgm:pt>
    <dgm:pt modelId="{88915F39-FBB7-AF4B-8C47-89CC4038B548}" type="pres">
      <dgm:prSet presAssocID="{ADCEBB79-F8D4-4859-9560-FF9BD96E2E27}" presName="vert1" presStyleCnt="0"/>
      <dgm:spPr/>
    </dgm:pt>
    <dgm:pt modelId="{058861A7-D05E-3C40-9CD4-89BCC0D62A9A}" type="pres">
      <dgm:prSet presAssocID="{0578DE08-511B-48F6-98EA-0D67DFD36B18}" presName="thickLine" presStyleLbl="alignNode1" presStyleIdx="1" presStyleCnt="4"/>
      <dgm:spPr/>
    </dgm:pt>
    <dgm:pt modelId="{D6FC1742-4E07-B54E-ABF8-A638BE992EA2}" type="pres">
      <dgm:prSet presAssocID="{0578DE08-511B-48F6-98EA-0D67DFD36B18}" presName="horz1" presStyleCnt="0"/>
      <dgm:spPr/>
    </dgm:pt>
    <dgm:pt modelId="{19C75D9A-111C-3145-AF03-3BCD19525229}" type="pres">
      <dgm:prSet presAssocID="{0578DE08-511B-48F6-98EA-0D67DFD36B18}" presName="tx1" presStyleLbl="revTx" presStyleIdx="1" presStyleCnt="4"/>
      <dgm:spPr/>
    </dgm:pt>
    <dgm:pt modelId="{BEEADCA5-832A-D644-958A-F41FE1858F03}" type="pres">
      <dgm:prSet presAssocID="{0578DE08-511B-48F6-98EA-0D67DFD36B18}" presName="vert1" presStyleCnt="0"/>
      <dgm:spPr/>
    </dgm:pt>
    <dgm:pt modelId="{08F9DFCA-3EE1-5C4D-A110-746BC7D41721}" type="pres">
      <dgm:prSet presAssocID="{A569DFDC-2D76-4CC8-995D-996FE189EFC3}" presName="thickLine" presStyleLbl="alignNode1" presStyleIdx="2" presStyleCnt="4"/>
      <dgm:spPr/>
    </dgm:pt>
    <dgm:pt modelId="{74EC0FE9-FB31-7843-A126-7CDD351D84EB}" type="pres">
      <dgm:prSet presAssocID="{A569DFDC-2D76-4CC8-995D-996FE189EFC3}" presName="horz1" presStyleCnt="0"/>
      <dgm:spPr/>
    </dgm:pt>
    <dgm:pt modelId="{6E4CD5FF-2D84-4C42-9ACA-2A52E9317E16}" type="pres">
      <dgm:prSet presAssocID="{A569DFDC-2D76-4CC8-995D-996FE189EFC3}" presName="tx1" presStyleLbl="revTx" presStyleIdx="2" presStyleCnt="4"/>
      <dgm:spPr/>
    </dgm:pt>
    <dgm:pt modelId="{58323402-F8A2-794F-AF7D-1C1B982CEFF5}" type="pres">
      <dgm:prSet presAssocID="{A569DFDC-2D76-4CC8-995D-996FE189EFC3}" presName="vert1" presStyleCnt="0"/>
      <dgm:spPr/>
    </dgm:pt>
    <dgm:pt modelId="{C61B72FF-F6BC-F748-A5BC-508379DDFF4A}" type="pres">
      <dgm:prSet presAssocID="{BE45B4EE-1C21-4685-9604-4B3671C6E9EB}" presName="thickLine" presStyleLbl="alignNode1" presStyleIdx="3" presStyleCnt="4"/>
      <dgm:spPr/>
    </dgm:pt>
    <dgm:pt modelId="{0931831A-C6EF-AF4D-9F24-983B96CAC38B}" type="pres">
      <dgm:prSet presAssocID="{BE45B4EE-1C21-4685-9604-4B3671C6E9EB}" presName="horz1" presStyleCnt="0"/>
      <dgm:spPr/>
    </dgm:pt>
    <dgm:pt modelId="{FCB4D9FD-4D74-1247-B084-63A81927F649}" type="pres">
      <dgm:prSet presAssocID="{BE45B4EE-1C21-4685-9604-4B3671C6E9EB}" presName="tx1" presStyleLbl="revTx" presStyleIdx="3" presStyleCnt="4"/>
      <dgm:spPr/>
    </dgm:pt>
    <dgm:pt modelId="{C677B395-1485-DC43-ACC8-9FC00A8FE015}" type="pres">
      <dgm:prSet presAssocID="{BE45B4EE-1C21-4685-9604-4B3671C6E9EB}" presName="vert1" presStyleCnt="0"/>
      <dgm:spPr/>
    </dgm:pt>
  </dgm:ptLst>
  <dgm:cxnLst>
    <dgm:cxn modelId="{BB071405-52B8-904D-ABE5-7BF59F39B624}" type="presOf" srcId="{ADCEBB79-F8D4-4859-9560-FF9BD96E2E27}" destId="{995B809D-4CE1-D040-BF76-B563BB95FCDD}" srcOrd="0" destOrd="0" presId="urn:microsoft.com/office/officeart/2008/layout/LinedList"/>
    <dgm:cxn modelId="{32DA7141-7027-C64E-AA4F-B8F8F2BE4F34}" type="presOf" srcId="{0578DE08-511B-48F6-98EA-0D67DFD36B18}" destId="{19C75D9A-111C-3145-AF03-3BCD19525229}" srcOrd="0" destOrd="0" presId="urn:microsoft.com/office/officeart/2008/layout/LinedList"/>
    <dgm:cxn modelId="{54B73568-D3DD-5045-9D8F-068C2DFDE07A}" type="presOf" srcId="{A569DFDC-2D76-4CC8-995D-996FE189EFC3}" destId="{6E4CD5FF-2D84-4C42-9ACA-2A52E9317E16}" srcOrd="0" destOrd="0" presId="urn:microsoft.com/office/officeart/2008/layout/LinedList"/>
    <dgm:cxn modelId="{EC1A9F6F-9074-4769-9AE4-880D6D8003FF}" srcId="{5E8AFE62-B50A-48A3-BEC0-29DADF343F4E}" destId="{BE45B4EE-1C21-4685-9604-4B3671C6E9EB}" srcOrd="3" destOrd="0" parTransId="{138C5539-B93A-4D44-91AB-405FA1A7BBC7}" sibTransId="{258DF2FE-5B6E-4A08-B22C-8CACF23CAC7A}"/>
    <dgm:cxn modelId="{399D8386-17A0-4277-8AC1-B32365A948E3}" srcId="{5E8AFE62-B50A-48A3-BEC0-29DADF343F4E}" destId="{0578DE08-511B-48F6-98EA-0D67DFD36B18}" srcOrd="1" destOrd="0" parTransId="{C89FDE4E-8D78-4198-A74F-CC83D2D26911}" sibTransId="{081E3920-CF9B-4373-B56D-A636812D56F2}"/>
    <dgm:cxn modelId="{19D40BA7-5E81-8B44-8013-8820AB306833}" type="presOf" srcId="{BE45B4EE-1C21-4685-9604-4B3671C6E9EB}" destId="{FCB4D9FD-4D74-1247-B084-63A81927F649}" srcOrd="0" destOrd="0" presId="urn:microsoft.com/office/officeart/2008/layout/LinedList"/>
    <dgm:cxn modelId="{9FF84BB2-F1BC-2D48-970F-585D52ACAB90}" type="presOf" srcId="{5E8AFE62-B50A-48A3-BEC0-29DADF343F4E}" destId="{BDC713AE-D775-0F4B-B7CA-5CA4854055BC}" srcOrd="0" destOrd="0" presId="urn:microsoft.com/office/officeart/2008/layout/LinedList"/>
    <dgm:cxn modelId="{4E2268DB-28D6-48A4-BDC0-F19F3FB993D2}" srcId="{5E8AFE62-B50A-48A3-BEC0-29DADF343F4E}" destId="{A569DFDC-2D76-4CC8-995D-996FE189EFC3}" srcOrd="2" destOrd="0" parTransId="{E1D0D054-48C2-4762-8284-303B2297DD4A}" sibTransId="{1C3B70A8-815B-4830-BB7C-0543E4D2E069}"/>
    <dgm:cxn modelId="{382490E1-B8F8-453B-AD94-6C85EBC6FAD9}" srcId="{5E8AFE62-B50A-48A3-BEC0-29DADF343F4E}" destId="{ADCEBB79-F8D4-4859-9560-FF9BD96E2E27}" srcOrd="0" destOrd="0" parTransId="{A56D7EDC-C984-4E21-977D-A73E43294D95}" sibTransId="{4E731A4E-8C4A-428C-8669-1381A4A951CD}"/>
    <dgm:cxn modelId="{FBF0EB76-7DDA-894A-B864-FE2DDC53513E}" type="presParOf" srcId="{BDC713AE-D775-0F4B-B7CA-5CA4854055BC}" destId="{89E957E1-67FE-FD40-9334-C1C30DB0105E}" srcOrd="0" destOrd="0" presId="urn:microsoft.com/office/officeart/2008/layout/LinedList"/>
    <dgm:cxn modelId="{36040C40-0267-4F41-953B-165BFAF0659D}" type="presParOf" srcId="{BDC713AE-D775-0F4B-B7CA-5CA4854055BC}" destId="{67113A62-DC19-6B41-91B3-18C16F239B69}" srcOrd="1" destOrd="0" presId="urn:microsoft.com/office/officeart/2008/layout/LinedList"/>
    <dgm:cxn modelId="{18A7003A-9CB3-F441-9E1F-02D845C48D2B}" type="presParOf" srcId="{67113A62-DC19-6B41-91B3-18C16F239B69}" destId="{995B809D-4CE1-D040-BF76-B563BB95FCDD}" srcOrd="0" destOrd="0" presId="urn:microsoft.com/office/officeart/2008/layout/LinedList"/>
    <dgm:cxn modelId="{76C1DE14-2E11-9F4A-A118-0E441BC03CFF}" type="presParOf" srcId="{67113A62-DC19-6B41-91B3-18C16F239B69}" destId="{88915F39-FBB7-AF4B-8C47-89CC4038B548}" srcOrd="1" destOrd="0" presId="urn:microsoft.com/office/officeart/2008/layout/LinedList"/>
    <dgm:cxn modelId="{A4111573-34A0-4E4B-93EC-BE0F46C4854C}" type="presParOf" srcId="{BDC713AE-D775-0F4B-B7CA-5CA4854055BC}" destId="{058861A7-D05E-3C40-9CD4-89BCC0D62A9A}" srcOrd="2" destOrd="0" presId="urn:microsoft.com/office/officeart/2008/layout/LinedList"/>
    <dgm:cxn modelId="{891A1FA9-4963-A747-BAEC-DBA76232016E}" type="presParOf" srcId="{BDC713AE-D775-0F4B-B7CA-5CA4854055BC}" destId="{D6FC1742-4E07-B54E-ABF8-A638BE992EA2}" srcOrd="3" destOrd="0" presId="urn:microsoft.com/office/officeart/2008/layout/LinedList"/>
    <dgm:cxn modelId="{0F6C9C02-51F9-5C44-8700-F14E754FFC52}" type="presParOf" srcId="{D6FC1742-4E07-B54E-ABF8-A638BE992EA2}" destId="{19C75D9A-111C-3145-AF03-3BCD19525229}" srcOrd="0" destOrd="0" presId="urn:microsoft.com/office/officeart/2008/layout/LinedList"/>
    <dgm:cxn modelId="{03DDE3E5-517A-084D-9660-B7C8A78C851C}" type="presParOf" srcId="{D6FC1742-4E07-B54E-ABF8-A638BE992EA2}" destId="{BEEADCA5-832A-D644-958A-F41FE1858F03}" srcOrd="1" destOrd="0" presId="urn:microsoft.com/office/officeart/2008/layout/LinedList"/>
    <dgm:cxn modelId="{3EEB7C08-CB98-C44C-B31A-51E88DA2879A}" type="presParOf" srcId="{BDC713AE-D775-0F4B-B7CA-5CA4854055BC}" destId="{08F9DFCA-3EE1-5C4D-A110-746BC7D41721}" srcOrd="4" destOrd="0" presId="urn:microsoft.com/office/officeart/2008/layout/LinedList"/>
    <dgm:cxn modelId="{01B7E20D-9CE5-5849-983A-D676B03D317A}" type="presParOf" srcId="{BDC713AE-D775-0F4B-B7CA-5CA4854055BC}" destId="{74EC0FE9-FB31-7843-A126-7CDD351D84EB}" srcOrd="5" destOrd="0" presId="urn:microsoft.com/office/officeart/2008/layout/LinedList"/>
    <dgm:cxn modelId="{6093E513-6795-B444-9A67-B9864AAACD7C}" type="presParOf" srcId="{74EC0FE9-FB31-7843-A126-7CDD351D84EB}" destId="{6E4CD5FF-2D84-4C42-9ACA-2A52E9317E16}" srcOrd="0" destOrd="0" presId="urn:microsoft.com/office/officeart/2008/layout/LinedList"/>
    <dgm:cxn modelId="{14A92A6B-3AF1-224E-ADE2-621D81D6FEAD}" type="presParOf" srcId="{74EC0FE9-FB31-7843-A126-7CDD351D84EB}" destId="{58323402-F8A2-794F-AF7D-1C1B982CEFF5}" srcOrd="1" destOrd="0" presId="urn:microsoft.com/office/officeart/2008/layout/LinedList"/>
    <dgm:cxn modelId="{149E86E7-EA8B-6743-8828-FD871C66B4E8}" type="presParOf" srcId="{BDC713AE-D775-0F4B-B7CA-5CA4854055BC}" destId="{C61B72FF-F6BC-F748-A5BC-508379DDFF4A}" srcOrd="6" destOrd="0" presId="urn:microsoft.com/office/officeart/2008/layout/LinedList"/>
    <dgm:cxn modelId="{D4559228-F697-A041-8271-D3FFFFF05D33}" type="presParOf" srcId="{BDC713AE-D775-0F4B-B7CA-5CA4854055BC}" destId="{0931831A-C6EF-AF4D-9F24-983B96CAC38B}" srcOrd="7" destOrd="0" presId="urn:microsoft.com/office/officeart/2008/layout/LinedList"/>
    <dgm:cxn modelId="{5C98F30F-DFB0-8B4D-9D47-F301DC54D478}" type="presParOf" srcId="{0931831A-C6EF-AF4D-9F24-983B96CAC38B}" destId="{FCB4D9FD-4D74-1247-B084-63A81927F649}" srcOrd="0" destOrd="0" presId="urn:microsoft.com/office/officeart/2008/layout/LinedList"/>
    <dgm:cxn modelId="{E9149975-33F0-8749-9DFF-73886A3267FB}" type="presParOf" srcId="{0931831A-C6EF-AF4D-9F24-983B96CAC38B}" destId="{C677B395-1485-DC43-ACC8-9FC00A8FE01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1EDF-CE9E-8945-95E7-8EED174F87EB}">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7DB74-FD91-C44C-BBAC-734F66A1898D}">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Globaal gezien zijn voedingsstoffen nodig om te voorzien in de behoefte aan:</a:t>
          </a:r>
          <a:endParaRPr lang="en-US" sz="2700" kern="1200"/>
        </a:p>
      </dsp:txBody>
      <dsp:txXfrm>
        <a:off x="0" y="0"/>
        <a:ext cx="6263640" cy="1376171"/>
      </dsp:txXfrm>
    </dsp:sp>
    <dsp:sp modelId="{E55E2DDE-070F-E14C-9ED7-9712C9017AD8}">
      <dsp:nvSpPr>
        <dsp:cNvPr id="0" name=""/>
        <dsp:cNvSpPr/>
      </dsp:nvSpPr>
      <dsp:spPr>
        <a:xfrm>
          <a:off x="0" y="13761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DC391-794F-6B44-8229-100671DB1B24}">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Brandstoffen, leveren energie en kunnen als reserve worden opgeslagen </a:t>
          </a:r>
          <a:endParaRPr lang="en-US" sz="2700" kern="1200"/>
        </a:p>
      </dsp:txBody>
      <dsp:txXfrm>
        <a:off x="0" y="1376171"/>
        <a:ext cx="6263640" cy="1376171"/>
      </dsp:txXfrm>
    </dsp:sp>
    <dsp:sp modelId="{5AA864E3-9D2A-FE45-A7C3-8767E0FF91CE}">
      <dsp:nvSpPr>
        <dsp:cNvPr id="0" name=""/>
        <dsp:cNvSpPr/>
      </dsp:nvSpPr>
      <dsp:spPr>
        <a:xfrm>
          <a:off x="0" y="2752343"/>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F5B1C-538A-154A-BAE3-9E4BEFE81E40}">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Bouwstoffen, zijn nodig voor de aanmaak en instandhouding van lichaamscellen </a:t>
          </a:r>
          <a:endParaRPr lang="en-US" sz="2700" kern="1200"/>
        </a:p>
      </dsp:txBody>
      <dsp:txXfrm>
        <a:off x="0" y="2752343"/>
        <a:ext cx="6263640" cy="1376171"/>
      </dsp:txXfrm>
    </dsp:sp>
    <dsp:sp modelId="{79516815-082D-2D45-9292-8576355D2B0B}">
      <dsp:nvSpPr>
        <dsp:cNvPr id="0" name=""/>
        <dsp:cNvSpPr/>
      </dsp:nvSpPr>
      <dsp:spPr>
        <a:xfrm>
          <a:off x="0" y="4128515"/>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8C753-4BAD-8641-951A-183DA5154E01}">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Regulerende stoffen, zijn nodig voor het goed laten verlopen van de stofwisselingsprocessen </a:t>
          </a:r>
          <a:endParaRPr lang="en-US" sz="2700" kern="1200"/>
        </a:p>
      </dsp:txBody>
      <dsp:txXfrm>
        <a:off x="0" y="4128515"/>
        <a:ext cx="6263640" cy="13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957E1-67FE-FD40-9334-C1C30DB0105E}">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B809D-4CE1-D040-BF76-B563BB95FCD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a:t>De meeste voedingsstoffen kunnen we niet, of niet voldoende, in ons lichaam zelf aanmaken. </a:t>
          </a:r>
          <a:endParaRPr lang="en-US" sz="2400" kern="1200"/>
        </a:p>
      </dsp:txBody>
      <dsp:txXfrm>
        <a:off x="0" y="0"/>
        <a:ext cx="10515600" cy="1087834"/>
      </dsp:txXfrm>
    </dsp:sp>
    <dsp:sp modelId="{058861A7-D05E-3C40-9CD4-89BCC0D62A9A}">
      <dsp:nvSpPr>
        <dsp:cNvPr id="0" name=""/>
        <dsp:cNvSpPr/>
      </dsp:nvSpPr>
      <dsp:spPr>
        <a:xfrm>
          <a:off x="0" y="108783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75D9A-111C-3145-AF03-3BCD1952522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a:t>Ze zijn onmisbaar in de voeding en worden </a:t>
          </a:r>
          <a:r>
            <a:rPr lang="nl-NL" sz="2400" b="1" kern="1200"/>
            <a:t>essentiële voedingsstoffen  </a:t>
          </a:r>
          <a:r>
            <a:rPr lang="nl-NL" sz="2400" kern="1200"/>
            <a:t>genoemd. </a:t>
          </a:r>
          <a:endParaRPr lang="en-US" sz="2400" kern="1200"/>
        </a:p>
      </dsp:txBody>
      <dsp:txXfrm>
        <a:off x="0" y="1087834"/>
        <a:ext cx="10515600" cy="1087834"/>
      </dsp:txXfrm>
    </dsp:sp>
    <dsp:sp modelId="{08F9DFCA-3EE1-5C4D-A110-746BC7D41721}">
      <dsp:nvSpPr>
        <dsp:cNvPr id="0" name=""/>
        <dsp:cNvSpPr/>
      </dsp:nvSpPr>
      <dsp:spPr>
        <a:xfrm>
          <a:off x="0" y="2175669"/>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CD5FF-2D84-4C42-9ACA-2A52E9317E1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b="1" kern="1200"/>
            <a:t>Niet-essentiële voedingsstoffen</a:t>
          </a:r>
          <a:r>
            <a:rPr lang="nl-NL" sz="2400" kern="1200"/>
            <a:t>, kan het lichaam wél zelf aanmaken.</a:t>
          </a:r>
          <a:endParaRPr lang="en-US" sz="2400" kern="1200"/>
        </a:p>
      </dsp:txBody>
      <dsp:txXfrm>
        <a:off x="0" y="2175669"/>
        <a:ext cx="10515600" cy="1087834"/>
      </dsp:txXfrm>
    </dsp:sp>
    <dsp:sp modelId="{C61B72FF-F6BC-F748-A5BC-508379DDFF4A}">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4D9FD-4D74-1247-B084-63A81927F64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a:t>Tot de essentiële voedingsstoffen behoren de essentiële aminozuren, de essentiële vetzuren, de monosachariden, de meeste vitaminen, veel mineralen en water</a:t>
          </a:r>
          <a:endParaRPr lang="en-US" sz="2400" kern="120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64BF3-73D4-FC46-9597-EA31E05B39F6}" type="datetimeFigureOut">
              <a:rPr lang="nl-NL" smtClean="0"/>
              <a:t>30-10-19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19A35-A216-2F41-BEED-A6E23CDC57ED}" type="slidenum">
              <a:rPr lang="nl-NL" smtClean="0"/>
              <a:t>‹nr.›</a:t>
            </a:fld>
            <a:endParaRPr lang="nl-NL"/>
          </a:p>
        </p:txBody>
      </p:sp>
    </p:spTree>
    <p:extLst>
      <p:ext uri="{BB962C8B-B14F-4D97-AF65-F5344CB8AC3E}">
        <p14:creationId xmlns:p14="http://schemas.microsoft.com/office/powerpoint/2010/main" val="264027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a:t>
            </a:fld>
            <a:endParaRPr lang="nl-NL"/>
          </a:p>
        </p:txBody>
      </p:sp>
    </p:spTree>
    <p:extLst>
      <p:ext uri="{BB962C8B-B14F-4D97-AF65-F5344CB8AC3E}">
        <p14:creationId xmlns:p14="http://schemas.microsoft.com/office/powerpoint/2010/main" val="321699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10</a:t>
            </a:fld>
            <a:endParaRPr lang="nl-NL"/>
          </a:p>
        </p:txBody>
      </p:sp>
    </p:spTree>
    <p:extLst>
      <p:ext uri="{BB962C8B-B14F-4D97-AF65-F5344CB8AC3E}">
        <p14:creationId xmlns:p14="http://schemas.microsoft.com/office/powerpoint/2010/main" val="256342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zakje suiker in een glas water en bijvoorbeeld  havermout in een glas water.</a:t>
            </a:r>
          </a:p>
          <a:p>
            <a:r>
              <a:rPr lang="nl-NL" dirty="0"/>
              <a:t>Dat is hetzelfde wat er in je lichaam gebeurt.</a:t>
            </a:r>
          </a:p>
          <a:p>
            <a:r>
              <a:rPr lang="nl-NL" dirty="0"/>
              <a:t>Uitleg volgende plaatje suikerspiegel</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11</a:t>
            </a:fld>
            <a:endParaRPr lang="nl-NL"/>
          </a:p>
        </p:txBody>
      </p:sp>
    </p:spTree>
    <p:extLst>
      <p:ext uri="{BB962C8B-B14F-4D97-AF65-F5344CB8AC3E}">
        <p14:creationId xmlns:p14="http://schemas.microsoft.com/office/powerpoint/2010/main" val="92797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12</a:t>
            </a:fld>
            <a:endParaRPr lang="nl-NL"/>
          </a:p>
        </p:txBody>
      </p:sp>
    </p:spTree>
    <p:extLst>
      <p:ext uri="{BB962C8B-B14F-4D97-AF65-F5344CB8AC3E}">
        <p14:creationId xmlns:p14="http://schemas.microsoft.com/office/powerpoint/2010/main" val="50056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13</a:t>
            </a:fld>
            <a:endParaRPr lang="nl-NL"/>
          </a:p>
        </p:txBody>
      </p:sp>
    </p:spTree>
    <p:extLst>
      <p:ext uri="{BB962C8B-B14F-4D97-AF65-F5344CB8AC3E}">
        <p14:creationId xmlns:p14="http://schemas.microsoft.com/office/powerpoint/2010/main" val="389286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14</a:t>
            </a:fld>
            <a:endParaRPr lang="nl-NL"/>
          </a:p>
        </p:txBody>
      </p:sp>
    </p:spTree>
    <p:extLst>
      <p:ext uri="{BB962C8B-B14F-4D97-AF65-F5344CB8AC3E}">
        <p14:creationId xmlns:p14="http://schemas.microsoft.com/office/powerpoint/2010/main" val="170828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15</a:t>
            </a:fld>
            <a:endParaRPr lang="nl-NL"/>
          </a:p>
        </p:txBody>
      </p:sp>
    </p:spTree>
    <p:extLst>
      <p:ext uri="{BB962C8B-B14F-4D97-AF65-F5344CB8AC3E}">
        <p14:creationId xmlns:p14="http://schemas.microsoft.com/office/powerpoint/2010/main" val="2119813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16</a:t>
            </a:fld>
            <a:endParaRPr lang="nl-NL"/>
          </a:p>
        </p:txBody>
      </p:sp>
    </p:spTree>
    <p:extLst>
      <p:ext uri="{BB962C8B-B14F-4D97-AF65-F5344CB8AC3E}">
        <p14:creationId xmlns:p14="http://schemas.microsoft.com/office/powerpoint/2010/main" val="310334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17</a:t>
            </a:fld>
            <a:endParaRPr lang="nl-NL"/>
          </a:p>
        </p:txBody>
      </p:sp>
    </p:spTree>
    <p:extLst>
      <p:ext uri="{BB962C8B-B14F-4D97-AF65-F5344CB8AC3E}">
        <p14:creationId xmlns:p14="http://schemas.microsoft.com/office/powerpoint/2010/main" val="89315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Slapen en ademhaling filmpje Faye 15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18</a:t>
            </a:fld>
            <a:endParaRPr lang="nl-NL"/>
          </a:p>
        </p:txBody>
      </p:sp>
    </p:spTree>
    <p:extLst>
      <p:ext uri="{BB962C8B-B14F-4D97-AF65-F5344CB8AC3E}">
        <p14:creationId xmlns:p14="http://schemas.microsoft.com/office/powerpoint/2010/main" val="222597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19</a:t>
            </a:fld>
            <a:endParaRPr lang="nl-NL"/>
          </a:p>
        </p:txBody>
      </p:sp>
    </p:spTree>
    <p:extLst>
      <p:ext uri="{BB962C8B-B14F-4D97-AF65-F5344CB8AC3E}">
        <p14:creationId xmlns:p14="http://schemas.microsoft.com/office/powerpoint/2010/main" val="305513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a:t>
            </a:fld>
            <a:endParaRPr lang="nl-NL"/>
          </a:p>
        </p:txBody>
      </p:sp>
    </p:spTree>
    <p:extLst>
      <p:ext uri="{BB962C8B-B14F-4D97-AF65-F5344CB8AC3E}">
        <p14:creationId xmlns:p14="http://schemas.microsoft.com/office/powerpoint/2010/main" val="250028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11 april 2012 overleed dokter Lester </a:t>
            </a:r>
            <a:r>
              <a:rPr lang="nl-NL" dirty="0" err="1"/>
              <a:t>Breslow</a:t>
            </a:r>
            <a:r>
              <a:rPr lang="nl-NL" dirty="0"/>
              <a:t> op 97-jarige leeftijd. Hij was de eerste die cijfermatig aantoonde dat leefstijl invloed heeft op gezondheid en welzijn. Mensen die zich aan een handvol leefregels houden leven gemiddeld 11 jaar langer.</a:t>
            </a:r>
          </a:p>
        </p:txBody>
      </p:sp>
      <p:sp>
        <p:nvSpPr>
          <p:cNvPr id="4" name="Tijdelijke aanduiding voor dianummer 3"/>
          <p:cNvSpPr>
            <a:spLocks noGrp="1"/>
          </p:cNvSpPr>
          <p:nvPr>
            <p:ph type="sldNum" sz="quarter" idx="10"/>
          </p:nvPr>
        </p:nvSpPr>
        <p:spPr/>
        <p:txBody>
          <a:bodyPr/>
          <a:lstStyle/>
          <a:p>
            <a:fld id="{E12E29D2-1108-4943-8DA3-4F27A1C96E6C}" type="slidenum">
              <a:rPr lang="nl-NL" smtClean="0"/>
              <a:t>20</a:t>
            </a:fld>
            <a:endParaRPr lang="nl-NL"/>
          </a:p>
        </p:txBody>
      </p:sp>
    </p:spTree>
    <p:extLst>
      <p:ext uri="{BB962C8B-B14F-4D97-AF65-F5344CB8AC3E}">
        <p14:creationId xmlns:p14="http://schemas.microsoft.com/office/powerpoint/2010/main" val="7488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12E29D2-1108-4943-8DA3-4F27A1C96E6C}" type="slidenum">
              <a:rPr lang="nl-NL" smtClean="0"/>
              <a:t>21</a:t>
            </a:fld>
            <a:endParaRPr lang="nl-NL"/>
          </a:p>
        </p:txBody>
      </p:sp>
    </p:spTree>
    <p:extLst>
      <p:ext uri="{BB962C8B-B14F-4D97-AF65-F5344CB8AC3E}">
        <p14:creationId xmlns:p14="http://schemas.microsoft.com/office/powerpoint/2010/main" val="45250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22</a:t>
            </a:fld>
            <a:endParaRPr lang="nl-NL"/>
          </a:p>
        </p:txBody>
      </p:sp>
    </p:spTree>
    <p:extLst>
      <p:ext uri="{BB962C8B-B14F-4D97-AF65-F5344CB8AC3E}">
        <p14:creationId xmlns:p14="http://schemas.microsoft.com/office/powerpoint/2010/main" val="131563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Preventie,</a:t>
            </a:r>
            <a:r>
              <a:rPr lang="nl-NL" baseline="0" dirty="0"/>
              <a:t> cure en care aan de determinanten koppelen</a:t>
            </a:r>
            <a:endParaRPr lang="nl-NL" dirty="0"/>
          </a:p>
        </p:txBody>
      </p:sp>
      <p:sp>
        <p:nvSpPr>
          <p:cNvPr id="4" name="Tijdelijke aanduiding voor dianummer 3"/>
          <p:cNvSpPr>
            <a:spLocks noGrp="1"/>
          </p:cNvSpPr>
          <p:nvPr>
            <p:ph type="sldNum" sz="quarter" idx="10"/>
          </p:nvPr>
        </p:nvSpPr>
        <p:spPr/>
        <p:txBody>
          <a:bodyPr/>
          <a:lstStyle/>
          <a:p>
            <a:fld id="{E8F9453B-4F98-4A8D-9FAB-56BDBC34A6A6}" type="slidenum">
              <a:rPr lang="nl-NL" smtClean="0"/>
              <a:t>23</a:t>
            </a:fld>
            <a:endParaRPr lang="nl-NL"/>
          </a:p>
        </p:txBody>
      </p:sp>
    </p:spTree>
    <p:extLst>
      <p:ext uri="{BB962C8B-B14F-4D97-AF65-F5344CB8AC3E}">
        <p14:creationId xmlns:p14="http://schemas.microsoft.com/office/powerpoint/2010/main" val="2865572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24</a:t>
            </a:fld>
            <a:endParaRPr lang="nl-NL"/>
          </a:p>
        </p:txBody>
      </p:sp>
    </p:spTree>
    <p:extLst>
      <p:ext uri="{BB962C8B-B14F-4D97-AF65-F5344CB8AC3E}">
        <p14:creationId xmlns:p14="http://schemas.microsoft.com/office/powerpoint/2010/main" val="154212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25</a:t>
            </a:fld>
            <a:endParaRPr lang="nl-NL"/>
          </a:p>
        </p:txBody>
      </p:sp>
    </p:spTree>
    <p:extLst>
      <p:ext uri="{BB962C8B-B14F-4D97-AF65-F5344CB8AC3E}">
        <p14:creationId xmlns:p14="http://schemas.microsoft.com/office/powerpoint/2010/main" val="2996005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Slechte</a:t>
            </a:r>
            <a:r>
              <a:rPr lang="nl-NL" baseline="0" dirty="0"/>
              <a:t> stoelen --&gt; rugklachten. Sigaretten duur, fastfood goedkoop. BTW regels tabak. Vrienden die roken </a:t>
            </a:r>
            <a:r>
              <a:rPr lang="nl-NL" baseline="0" dirty="0">
                <a:sym typeface="Wingdings" panose="05000000000000000000" pitchFamily="2" charset="2"/>
              </a:rPr>
              <a:t> maakt dat jij het normaler vindt om te roken</a:t>
            </a:r>
            <a:endParaRPr lang="nl-NL" dirty="0"/>
          </a:p>
        </p:txBody>
      </p:sp>
      <p:sp>
        <p:nvSpPr>
          <p:cNvPr id="4" name="Tijdelijke aanduiding voor dianummer 3"/>
          <p:cNvSpPr>
            <a:spLocks noGrp="1"/>
          </p:cNvSpPr>
          <p:nvPr>
            <p:ph type="sldNum" sz="quarter" idx="10"/>
          </p:nvPr>
        </p:nvSpPr>
        <p:spPr/>
        <p:txBody>
          <a:bodyPr/>
          <a:lstStyle/>
          <a:p>
            <a:fld id="{E8F9453B-4F98-4A8D-9FAB-56BDBC34A6A6}" type="slidenum">
              <a:rPr lang="nl-NL" smtClean="0"/>
              <a:t>26</a:t>
            </a:fld>
            <a:endParaRPr lang="nl-NL"/>
          </a:p>
        </p:txBody>
      </p:sp>
    </p:spTree>
    <p:extLst>
      <p:ext uri="{BB962C8B-B14F-4D97-AF65-F5344CB8AC3E}">
        <p14:creationId xmlns:p14="http://schemas.microsoft.com/office/powerpoint/2010/main" val="304326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27</a:t>
            </a:fld>
            <a:endParaRPr lang="nl-NL"/>
          </a:p>
        </p:txBody>
      </p:sp>
    </p:spTree>
    <p:extLst>
      <p:ext uri="{BB962C8B-B14F-4D97-AF65-F5344CB8AC3E}">
        <p14:creationId xmlns:p14="http://schemas.microsoft.com/office/powerpoint/2010/main" val="370528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28</a:t>
            </a:fld>
            <a:endParaRPr lang="nl-NL"/>
          </a:p>
        </p:txBody>
      </p:sp>
    </p:spTree>
    <p:extLst>
      <p:ext uri="{BB962C8B-B14F-4D97-AF65-F5344CB8AC3E}">
        <p14:creationId xmlns:p14="http://schemas.microsoft.com/office/powerpoint/2010/main" val="2438826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29</a:t>
            </a:fld>
            <a:endParaRPr lang="nl-NL"/>
          </a:p>
        </p:txBody>
      </p:sp>
    </p:spTree>
    <p:extLst>
      <p:ext uri="{BB962C8B-B14F-4D97-AF65-F5344CB8AC3E}">
        <p14:creationId xmlns:p14="http://schemas.microsoft.com/office/powerpoint/2010/main" val="42703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3</a:t>
            </a:fld>
            <a:endParaRPr lang="nl-NL"/>
          </a:p>
        </p:txBody>
      </p:sp>
    </p:spTree>
    <p:extLst>
      <p:ext uri="{BB962C8B-B14F-4D97-AF65-F5344CB8AC3E}">
        <p14:creationId xmlns:p14="http://schemas.microsoft.com/office/powerpoint/2010/main" val="2255768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Mensen gebruiken nu dagelijks veel verschillende levensmiddelen. Dit vormt een groot contrast met het eetpatroon van volkeren die ver voor onze jaartelling leefden. Jagen, vissen, en vooral het verzamelen van noten, bessen en andere eetbare delen van planten waren de enige manieren om aan voedsel te komen. De ervaring leerde wat geschikt was om te worden gegeten en wat niet.</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30</a:t>
            </a:fld>
            <a:endParaRPr lang="nl-NL"/>
          </a:p>
        </p:txBody>
      </p:sp>
    </p:spTree>
    <p:extLst>
      <p:ext uri="{BB962C8B-B14F-4D97-AF65-F5344CB8AC3E}">
        <p14:creationId xmlns:p14="http://schemas.microsoft.com/office/powerpoint/2010/main" val="1159680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31</a:t>
            </a:fld>
            <a:endParaRPr lang="nl-NL"/>
          </a:p>
        </p:txBody>
      </p:sp>
    </p:spTree>
    <p:extLst>
      <p:ext uri="{BB962C8B-B14F-4D97-AF65-F5344CB8AC3E}">
        <p14:creationId xmlns:p14="http://schemas.microsoft.com/office/powerpoint/2010/main" val="1570688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32</a:t>
            </a:fld>
            <a:endParaRPr lang="nl-NL"/>
          </a:p>
        </p:txBody>
      </p:sp>
    </p:spTree>
    <p:extLst>
      <p:ext uri="{BB962C8B-B14F-4D97-AF65-F5344CB8AC3E}">
        <p14:creationId xmlns:p14="http://schemas.microsoft.com/office/powerpoint/2010/main" val="208595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effectLst/>
              </a:rPr>
              <a:t>Functies van mineralen en spoorelementen:</a:t>
            </a:r>
          </a:p>
          <a:p>
            <a:r>
              <a:rPr lang="nl-NL" sz="1200" b="0" kern="1200" dirty="0">
                <a:solidFill>
                  <a:schemeClr val="tx1"/>
                </a:solidFill>
                <a:effectLst/>
                <a:latin typeface="+mn-lt"/>
                <a:ea typeface="+mn-ea"/>
                <a:cs typeface="+mn-cs"/>
              </a:rPr>
              <a:t>Ten aanzien van de functies van mineralen en spoorelementen zijn een drietal groepen te onderscheiden:</a:t>
            </a:r>
            <a:endParaRPr lang="nl-NL" b="0" dirty="0">
              <a:effectLst/>
            </a:endParaRPr>
          </a:p>
          <a:p>
            <a:r>
              <a:rPr lang="nl-NL" sz="1200" b="0" kern="1200" dirty="0">
                <a:solidFill>
                  <a:schemeClr val="tx1"/>
                </a:solidFill>
                <a:effectLst/>
                <a:latin typeface="+mn-lt"/>
                <a:ea typeface="+mn-ea"/>
                <a:cs typeface="+mn-cs"/>
              </a:rPr>
              <a:t>- Als materiaal voor vorming van botten en tanden (bijvoorbeeld calcium, fosfor, magnesium) </a:t>
            </a:r>
            <a:endParaRPr lang="nl-NL" b="0" dirty="0">
              <a:effectLst/>
            </a:endParaRPr>
          </a:p>
          <a:p>
            <a:r>
              <a:rPr lang="nl-NL" sz="1200" b="0" kern="1200" dirty="0">
                <a:solidFill>
                  <a:schemeClr val="tx1"/>
                </a:solidFill>
                <a:effectLst/>
                <a:latin typeface="+mn-lt"/>
                <a:ea typeface="+mn-ea"/>
                <a:cs typeface="+mn-cs"/>
              </a:rPr>
              <a:t>- als co-enzymfactor (in allerlei enzymen, waaronder </a:t>
            </a:r>
            <a:r>
              <a:rPr lang="nl-NL" sz="1200" b="0" kern="1200" dirty="0" err="1">
                <a:solidFill>
                  <a:schemeClr val="tx1"/>
                </a:solidFill>
                <a:effectLst/>
                <a:latin typeface="+mn-lt"/>
                <a:ea typeface="+mn-ea"/>
                <a:cs typeface="+mn-cs"/>
              </a:rPr>
              <a:t>anti-oxidant</a:t>
            </a:r>
            <a:r>
              <a:rPr lang="nl-NL" sz="1200" b="0" kern="1200" dirty="0">
                <a:solidFill>
                  <a:schemeClr val="tx1"/>
                </a:solidFill>
                <a:effectLst/>
                <a:latin typeface="+mn-lt"/>
                <a:ea typeface="+mn-ea"/>
                <a:cs typeface="+mn-cs"/>
              </a:rPr>
              <a:t> enzymen) </a:t>
            </a:r>
            <a:endParaRPr lang="nl-NL" b="0" dirty="0">
              <a:effectLst/>
            </a:endParaRPr>
          </a:p>
          <a:p>
            <a:r>
              <a:rPr lang="nl-NL" sz="1200" b="0" kern="1200" dirty="0">
                <a:solidFill>
                  <a:schemeClr val="tx1"/>
                </a:solidFill>
                <a:effectLst/>
                <a:latin typeface="+mn-lt"/>
                <a:ea typeface="+mn-ea"/>
                <a:cs typeface="+mn-cs"/>
              </a:rPr>
              <a:t>- als regelaar voor evenwicht, hoeveelheid en samenstelling van lichaamsvloeistoffen.</a:t>
            </a:r>
          </a:p>
          <a:p>
            <a:endParaRPr lang="nl-NL" dirty="0">
              <a:effectLst/>
            </a:endParaRPr>
          </a:p>
          <a:p>
            <a:r>
              <a:rPr lang="nl-NL" b="0" dirty="0">
                <a:effectLst/>
              </a:rPr>
              <a:t>Functies van vitamines in het algemeen</a:t>
            </a:r>
          </a:p>
          <a:p>
            <a:r>
              <a:rPr lang="nl-NL" b="0" dirty="0">
                <a:effectLst/>
                <a:latin typeface="Arial" panose="020B0604020202020204" pitchFamily="34" charset="0"/>
              </a:rPr>
              <a:t>Wat betreft de werking die vitamines in het lichaam ontplooien kunnen een groot aantal functies worden onderscheiden:</a:t>
            </a:r>
            <a:endParaRPr lang="nl-NL" b="0" dirty="0">
              <a:effectLst/>
            </a:endParaRPr>
          </a:p>
          <a:p>
            <a:pPr>
              <a:buFont typeface="Arial" panose="020B0604020202020204" pitchFamily="34" charset="0"/>
              <a:buChar char="•"/>
            </a:pPr>
            <a:r>
              <a:rPr lang="nl-NL" b="0" dirty="0">
                <a:effectLst/>
                <a:latin typeface="Arial" panose="020B0604020202020204" pitchFamily="34" charset="0"/>
              </a:rPr>
              <a:t>beschikken over anti-</a:t>
            </a:r>
            <a:r>
              <a:rPr lang="nl-NL" b="0" dirty="0" err="1">
                <a:effectLst/>
                <a:latin typeface="Arial" panose="020B0604020202020204" pitchFamily="34" charset="0"/>
              </a:rPr>
              <a:t>oxidant</a:t>
            </a:r>
            <a:r>
              <a:rPr lang="nl-NL" b="0" dirty="0">
                <a:effectLst/>
                <a:latin typeface="Arial" panose="020B0604020202020204" pitchFamily="34" charset="0"/>
              </a:rPr>
              <a:t>-werking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versterken en onderhouden het afweersysteem </a:t>
            </a:r>
            <a:endParaRPr lang="nl-NL" b="0" dirty="0">
              <a:effectLst/>
            </a:endParaRPr>
          </a:p>
          <a:p>
            <a:pPr>
              <a:buFont typeface="Arial" panose="020B0604020202020204" pitchFamily="34" charset="0"/>
              <a:buChar char="•"/>
            </a:pPr>
            <a:r>
              <a:rPr lang="nl-NL" b="0" dirty="0">
                <a:effectLst/>
                <a:latin typeface="Arial" panose="020B0604020202020204" pitchFamily="34" charset="0"/>
              </a:rPr>
              <a:t>ontplooien een anti-stress-werking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bezitten een 'chelerende' (ontgiftende) werking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verbeteren het geheugen en optimaliseren het leerproces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bevorderen de reparatie van beschadigingen van de celkern-structuren (DNA)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versterken en onderhouden de goede werking van celwanden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bevorderen de aanmaak van groeihormonen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spelen een belangrijke rol spelen in het zuurstofgebruik door de cellen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helpen bij de aanmaak van eiwitten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beschikken over een </a:t>
            </a:r>
            <a:r>
              <a:rPr lang="nl-NL" b="0" dirty="0" err="1">
                <a:effectLst/>
                <a:latin typeface="Arial" panose="020B0604020202020204" pitchFamily="34" charset="0"/>
              </a:rPr>
              <a:t>hartbeschermende</a:t>
            </a:r>
            <a:r>
              <a:rPr lang="nl-NL" b="0" dirty="0">
                <a:effectLst/>
                <a:latin typeface="Arial" panose="020B0604020202020204" pitchFamily="34" charset="0"/>
              </a:rPr>
              <a:t> functie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helpen bij de regulering van de cholesterol-stofwisseling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gaan voortijdige veroudering tegen (excl. de groep van de </a:t>
            </a:r>
            <a:r>
              <a:rPr lang="nl-NL" b="0" dirty="0" err="1">
                <a:effectLst/>
                <a:latin typeface="Arial" panose="020B0604020202020204" pitchFamily="34" charset="0"/>
              </a:rPr>
              <a:t>anti-oxidanten</a:t>
            </a:r>
            <a:r>
              <a:rPr lang="nl-NL" b="0" dirty="0">
                <a:effectLst/>
                <a:latin typeface="Arial" panose="020B0604020202020204" pitchFamily="34" charset="0"/>
              </a:rPr>
              <a:t>) </a:t>
            </a:r>
            <a:endParaRPr lang="nl-NL" b="0" dirty="0">
              <a:effectLst/>
            </a:endParaRPr>
          </a:p>
          <a:p>
            <a:pPr>
              <a:buFont typeface="Arial" panose="020B0604020202020204" pitchFamily="34" charset="0"/>
              <a:buChar char="•"/>
            </a:pPr>
            <a:r>
              <a:rPr lang="nl-NL" b="0" dirty="0">
                <a:effectLst/>
                <a:latin typeface="Arial" panose="020B0604020202020204" pitchFamily="34" charset="0"/>
              </a:rPr>
              <a:t>zijn onmisbaar voor de omzetting van voedingsenergie in bio-energie </a:t>
            </a:r>
            <a:br>
              <a:rPr lang="nl-NL" b="0" dirty="0">
                <a:effectLst/>
                <a:latin typeface="Arial" panose="020B0604020202020204" pitchFamily="34" charset="0"/>
              </a:rPr>
            </a:br>
            <a:r>
              <a:rPr lang="nl-NL" b="0" dirty="0">
                <a:effectLst/>
                <a:latin typeface="Arial" panose="020B0604020202020204" pitchFamily="34" charset="0"/>
              </a:rPr>
              <a:t> </a:t>
            </a:r>
            <a:endParaRPr lang="nl-NL" b="0" dirty="0">
              <a:effectLst/>
            </a:endParaRPr>
          </a:p>
          <a:p>
            <a:r>
              <a:rPr lang="nl-NL" b="0" dirty="0">
                <a:effectLst/>
              </a:rPr>
              <a:t>Functies van afzonderlijke vitamines</a:t>
            </a:r>
          </a:p>
          <a:p>
            <a:r>
              <a:rPr lang="nl-NL" b="0" dirty="0">
                <a:effectLst/>
              </a:rPr>
              <a:t>Vitamine A </a:t>
            </a:r>
          </a:p>
          <a:p>
            <a:pPr>
              <a:buFont typeface="Arial" panose="020B0604020202020204" pitchFamily="34" charset="0"/>
              <a:buChar char="•"/>
            </a:pPr>
            <a:r>
              <a:rPr lang="nl-NL" b="0" dirty="0">
                <a:effectLst/>
                <a:latin typeface="Arial" panose="020B0604020202020204" pitchFamily="34" charset="0"/>
              </a:rPr>
              <a:t>houdt de huid en slijmvliezen gezond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het onderhoud van gezonde botten en tanden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onderhoudt het gezichtsvermogen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versterkt het afweersysteem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het bloedbeeld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bevordert en reguleert celdeling en celgroei </a:t>
            </a:r>
            <a:endParaRPr lang="nl-NL" b="0" dirty="0">
              <a:effectLst/>
            </a:endParaRPr>
          </a:p>
          <a:p>
            <a:r>
              <a:rPr lang="nl-NL" b="0" dirty="0">
                <a:effectLst/>
              </a:rPr>
              <a:t>Bèta caroteen</a:t>
            </a:r>
          </a:p>
          <a:p>
            <a:r>
              <a:rPr lang="nl-NL" b="0" i="1" dirty="0">
                <a:effectLst/>
                <a:latin typeface="Arial" panose="020B0604020202020204" pitchFamily="34" charset="0"/>
              </a:rPr>
              <a:t>conform vitamine A:</a:t>
            </a:r>
            <a:r>
              <a:rPr lang="nl-NL" b="0" dirty="0">
                <a:effectLst/>
                <a:latin typeface="Arial" panose="020B0604020202020204" pitchFamily="34" charset="0"/>
              </a:rPr>
              <a:t> </a:t>
            </a:r>
            <a:endParaRPr lang="nl-NL" b="0" dirty="0">
              <a:effectLst/>
            </a:endParaRPr>
          </a:p>
          <a:p>
            <a:pPr>
              <a:buFont typeface="Arial" panose="020B0604020202020204" pitchFamily="34" charset="0"/>
              <a:buChar char="•"/>
            </a:pPr>
            <a:r>
              <a:rPr lang="nl-NL" b="0" dirty="0">
                <a:effectLst/>
                <a:latin typeface="Arial" panose="020B0604020202020204" pitchFamily="34" charset="0"/>
              </a:rPr>
              <a:t>houdt de huid en slijmvliezen gezond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het onderhoud van gezonde botten en tanden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onderhoudt het gezichtsvermogen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versterkt het afweersysteem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het bloedbeeld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bevordert en reguleert celdeling en celgroei </a:t>
            </a:r>
            <a:br>
              <a:rPr lang="nl-NL" b="0" dirty="0">
                <a:effectLst/>
                <a:latin typeface="Arial" panose="020B0604020202020204" pitchFamily="34" charset="0"/>
              </a:rPr>
            </a:br>
            <a:br>
              <a:rPr lang="nl-NL" b="0" dirty="0">
                <a:effectLst/>
                <a:latin typeface="Arial" panose="020B0604020202020204" pitchFamily="34" charset="0"/>
              </a:rPr>
            </a:br>
            <a:r>
              <a:rPr lang="nl-NL" b="0" dirty="0">
                <a:effectLst/>
              </a:rPr>
              <a:t>Vitamine B1</a:t>
            </a:r>
          </a:p>
          <a:p>
            <a:pPr>
              <a:buFont typeface="Arial" panose="020B0604020202020204" pitchFamily="34" charset="0"/>
              <a:buChar char="•"/>
            </a:pPr>
            <a:r>
              <a:rPr lang="nl-NL" b="0" dirty="0">
                <a:effectLst/>
                <a:latin typeface="Arial" panose="020B0604020202020204" pitchFamily="34" charset="0"/>
              </a:rPr>
              <a:t>belangrijk voor de omzetting van voedingsenergie in bio-energie (aanmaak van insuline)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goede werking van het zenuwstelsel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hartritme-regulatie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stimuleert de aanmaak van rode bloedcellen </a:t>
            </a:r>
            <a:endParaRPr lang="nl-NL" b="0" dirty="0">
              <a:effectLst/>
            </a:endParaRPr>
          </a:p>
          <a:p>
            <a:r>
              <a:rPr lang="nl-NL" b="0" dirty="0">
                <a:effectLst/>
              </a:rPr>
              <a:t>Vitamine B2</a:t>
            </a:r>
          </a:p>
          <a:p>
            <a:pPr>
              <a:buFont typeface="Arial" panose="020B0604020202020204" pitchFamily="34" charset="0"/>
              <a:buChar char="•"/>
            </a:pPr>
            <a:r>
              <a:rPr lang="nl-NL" b="0" dirty="0">
                <a:effectLst/>
                <a:latin typeface="Arial" panose="020B0604020202020204" pitchFamily="34" charset="0"/>
              </a:rPr>
              <a:t>belangrijk voor de omzetting van voedingsenergie in bio-energie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als co-enzymfactor voor het anti-</a:t>
            </a:r>
            <a:r>
              <a:rPr lang="nl-NL" b="0" dirty="0" err="1">
                <a:effectLst/>
                <a:latin typeface="Arial" panose="020B0604020202020204" pitchFamily="34" charset="0"/>
              </a:rPr>
              <a:t>oxidant</a:t>
            </a:r>
            <a:r>
              <a:rPr lang="nl-NL" b="0" dirty="0">
                <a:effectLst/>
                <a:latin typeface="Arial" panose="020B0604020202020204" pitchFamily="34" charset="0"/>
              </a:rPr>
              <a:t>-systeem (vorming van glutathion) </a:t>
            </a:r>
            <a:endParaRPr lang="nl-NL" b="0" dirty="0">
              <a:effectLst/>
            </a:endParaRPr>
          </a:p>
          <a:p>
            <a:pPr>
              <a:buFont typeface="Arial" panose="020B0604020202020204" pitchFamily="34" charset="0"/>
              <a:buChar char="•"/>
            </a:pPr>
            <a:r>
              <a:rPr lang="nl-NL" b="0" dirty="0">
                <a:effectLst/>
                <a:latin typeface="Arial" panose="020B0604020202020204" pitchFamily="34" charset="0"/>
              </a:rPr>
              <a:t>onderhoudt de gezondheid van spieren, botten, huid, ogen en de rode bloedcellen </a:t>
            </a:r>
            <a:endParaRPr lang="nl-NL" b="0" dirty="0">
              <a:effectLst/>
            </a:endParaRPr>
          </a:p>
          <a:p>
            <a:r>
              <a:rPr lang="nl-NL" b="0" dirty="0">
                <a:effectLst/>
              </a:rPr>
              <a:t>Vitamine B3 </a:t>
            </a:r>
          </a:p>
          <a:p>
            <a:pPr>
              <a:buFont typeface="Arial" panose="020B0604020202020204" pitchFamily="34" charset="0"/>
              <a:buChar char="•"/>
            </a:pPr>
            <a:r>
              <a:rPr lang="nl-NL" b="0" dirty="0">
                <a:effectLst/>
                <a:latin typeface="Arial" panose="020B0604020202020204" pitchFamily="34" charset="0"/>
              </a:rPr>
              <a:t>belangrijk voor de omzetting van voedingsenergie in bio-energie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essentiële component van </a:t>
            </a:r>
            <a:r>
              <a:rPr lang="nl-NL" b="0" dirty="0" err="1">
                <a:effectLst/>
                <a:latin typeface="Arial" panose="020B0604020202020204" pitchFamily="34" charset="0"/>
              </a:rPr>
              <a:t>energie-leverende</a:t>
            </a:r>
            <a:r>
              <a:rPr lang="nl-NL" b="0" dirty="0">
                <a:effectLst/>
                <a:latin typeface="Arial" panose="020B0604020202020204" pitchFamily="34" charset="0"/>
              </a:rPr>
              <a:t> moleculen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aanmaak van diverse hormonen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als co-enzymfactor bij vele omzettingsprocessen betrokken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speelt een rol in de cholesterolstofwisseling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de bloedcirculatie van de kleine haarvaten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onderhoudt het zenuwstelsel </a:t>
            </a:r>
            <a:endParaRPr lang="nl-NL" b="0" dirty="0">
              <a:effectLst/>
            </a:endParaRPr>
          </a:p>
          <a:p>
            <a:pPr>
              <a:buFont typeface="Arial" panose="020B0604020202020204" pitchFamily="34" charset="0"/>
              <a:buChar char="•"/>
            </a:pPr>
            <a:r>
              <a:rPr lang="nl-NL" b="0" dirty="0">
                <a:effectLst/>
                <a:latin typeface="Arial" panose="020B0604020202020204" pitchFamily="34" charset="0"/>
              </a:rPr>
              <a:t>houdt het spijsverteringskanaal gezond </a:t>
            </a:r>
            <a:endParaRPr lang="nl-NL" b="0" dirty="0">
              <a:effectLst/>
            </a:endParaRPr>
          </a:p>
          <a:p>
            <a:r>
              <a:rPr lang="nl-NL" b="0" dirty="0">
                <a:effectLst/>
              </a:rPr>
              <a:t>Vitamine B5</a:t>
            </a:r>
          </a:p>
          <a:p>
            <a:pPr>
              <a:buFont typeface="Arial" panose="020B0604020202020204" pitchFamily="34" charset="0"/>
              <a:buChar char="•"/>
            </a:pPr>
            <a:r>
              <a:rPr lang="nl-NL" b="0" dirty="0">
                <a:effectLst/>
                <a:latin typeface="Arial" panose="020B0604020202020204" pitchFamily="34" charset="0"/>
              </a:rPr>
              <a:t>essentieel voor de bijnierfuncties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omzetting van voedingsenergie in bio-energie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helpt bij de afbraak van vetten en cholesterol </a:t>
            </a:r>
            <a:endParaRPr lang="nl-NL" b="0" dirty="0">
              <a:effectLst/>
            </a:endParaRPr>
          </a:p>
          <a:p>
            <a:pPr>
              <a:buFont typeface="Arial" panose="020B0604020202020204" pitchFamily="34" charset="0"/>
              <a:buChar char="•"/>
            </a:pPr>
            <a:r>
              <a:rPr lang="nl-NL" b="0" dirty="0">
                <a:effectLst/>
                <a:latin typeface="Arial" panose="020B0604020202020204" pitchFamily="34" charset="0"/>
              </a:rPr>
              <a:t>van belang voor een goede werking van hersenen, zenuwstelsel en afweersysteem </a:t>
            </a:r>
            <a:endParaRPr lang="nl-NL" b="0" dirty="0">
              <a:effectLst/>
            </a:endParaRPr>
          </a:p>
          <a:p>
            <a:r>
              <a:rPr lang="nl-NL" b="0" dirty="0">
                <a:effectLst/>
              </a:rPr>
              <a:t>Vitamine B6</a:t>
            </a:r>
          </a:p>
          <a:p>
            <a:pPr>
              <a:buFont typeface="Arial" panose="020B0604020202020204" pitchFamily="34" charset="0"/>
              <a:buChar char="•"/>
            </a:pPr>
            <a:r>
              <a:rPr lang="nl-NL" b="0" dirty="0">
                <a:effectLst/>
                <a:latin typeface="Arial" panose="020B0604020202020204" pitchFamily="34" charset="0"/>
              </a:rPr>
              <a:t>belangrijk in de cholesterolstofwisseling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als co-enzymfactor betrokken bij vele omzettingsprocessen van aminozuren in hormonen e.d.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goede werking van het afweersysteem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stofwisseling van meervoudig onverzadigde vetzuren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regulering van de vochthuishouding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celdelingsprocessen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aanmaak van de rode bloedcel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omzetting van voedingsenergie in bio- energie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heeft een gunstig effect op de zwangerschap (tegen misselijkheid en diabetes) </a:t>
            </a:r>
            <a:endParaRPr lang="nl-NL" b="0" dirty="0">
              <a:effectLst/>
            </a:endParaRPr>
          </a:p>
          <a:p>
            <a:r>
              <a:rPr lang="nl-NL" b="0" dirty="0">
                <a:effectLst/>
              </a:rPr>
              <a:t>Vitamine B12</a:t>
            </a:r>
          </a:p>
          <a:p>
            <a:pPr>
              <a:buFont typeface="Arial" panose="020B0604020202020204" pitchFamily="34" charset="0"/>
              <a:buChar char="•"/>
            </a:pPr>
            <a:r>
              <a:rPr lang="nl-NL" b="0" dirty="0">
                <a:effectLst/>
                <a:latin typeface="Arial" panose="020B0604020202020204" pitchFamily="34" charset="0"/>
              </a:rPr>
              <a:t>is noodzakelijk voor de stofwisseling van zenuwcellen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de stofwisseling van </a:t>
            </a:r>
            <a:r>
              <a:rPr lang="nl-NL" b="0" dirty="0" err="1">
                <a:effectLst/>
                <a:latin typeface="Arial" panose="020B0604020202020204" pitchFamily="34" charset="0"/>
              </a:rPr>
              <a:t>methionine</a:t>
            </a:r>
            <a:r>
              <a:rPr lang="nl-NL" b="0" dirty="0">
                <a:effectLst/>
                <a:latin typeface="Arial" panose="020B0604020202020204" pitchFamily="34" charset="0"/>
              </a:rPr>
              <a:t> (helpt bij de preventie van vaatklachten)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is noodzakelijk voor celdelingsprocessen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de eiwitstofwisseling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aanmaak van hemoglobine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bevordert de werking van het afweersysteem en de darmflora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omzetting van voedingsenergie in bio- energie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bevordert de omzetting van caroteen in vitamine A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de kwantiteit en kwaliteit van sperma </a:t>
            </a:r>
            <a:endParaRPr lang="nl-NL" b="0" dirty="0">
              <a:effectLst/>
            </a:endParaRPr>
          </a:p>
          <a:p>
            <a:r>
              <a:rPr lang="nl-NL" b="0" dirty="0">
                <a:effectLst/>
              </a:rPr>
              <a:t>PABA</a:t>
            </a:r>
          </a:p>
          <a:p>
            <a:pPr>
              <a:buFont typeface="Arial" panose="020B0604020202020204" pitchFamily="34" charset="0"/>
              <a:buChar char="•"/>
            </a:pPr>
            <a:r>
              <a:rPr lang="nl-NL" b="0" dirty="0">
                <a:effectLst/>
                <a:latin typeface="Arial" panose="020B0604020202020204" pitchFamily="34" charset="0"/>
              </a:rPr>
              <a:t>draagt bij aan onderhoud van de gezondheid van huid, haar en nagels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de gezondheid van het darmstelsel en de darmperistaltiek </a:t>
            </a:r>
            <a:endParaRPr lang="nl-NL" b="0" dirty="0">
              <a:effectLst/>
            </a:endParaRPr>
          </a:p>
          <a:p>
            <a:pPr>
              <a:buFont typeface="Arial" panose="020B0604020202020204" pitchFamily="34" charset="0"/>
              <a:buChar char="•"/>
            </a:pPr>
            <a:r>
              <a:rPr lang="nl-NL" b="0" dirty="0">
                <a:effectLst/>
                <a:latin typeface="Arial" panose="020B0604020202020204" pitchFamily="34" charset="0"/>
              </a:rPr>
              <a:t>fungeert in de huid als filter tegen </a:t>
            </a:r>
            <a:r>
              <a:rPr lang="nl-NL" b="0" dirty="0" err="1">
                <a:effectLst/>
                <a:latin typeface="Arial" panose="020B0604020202020204" pitchFamily="34" charset="0"/>
              </a:rPr>
              <a:t>UV-straling</a:t>
            </a:r>
            <a:r>
              <a:rPr lang="nl-NL" b="0" dirty="0">
                <a:effectLst/>
                <a:latin typeface="Arial" panose="020B0604020202020204" pitchFamily="34" charset="0"/>
              </a:rPr>
              <a:t>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werking van afweercellen </a:t>
            </a:r>
            <a:endParaRPr lang="nl-NL" b="0" dirty="0">
              <a:effectLst/>
            </a:endParaRPr>
          </a:p>
          <a:p>
            <a:r>
              <a:rPr lang="nl-NL" b="0" dirty="0">
                <a:effectLst/>
              </a:rPr>
              <a:t>Foliumzuur</a:t>
            </a:r>
          </a:p>
          <a:p>
            <a:pPr>
              <a:buFont typeface="Arial" panose="020B0604020202020204" pitchFamily="34" charset="0"/>
              <a:buChar char="•"/>
            </a:pPr>
            <a:r>
              <a:rPr lang="nl-NL" b="0" dirty="0">
                <a:effectLst/>
                <a:latin typeface="Arial" panose="020B0604020202020204" pitchFamily="34" charset="0"/>
              </a:rPr>
              <a:t>essentieel voor de celdelingsprocessen (van belang tijdens de zwangerschap)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bevordert lactatie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stofwisseling van eiwitten en vetten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noodzakelijk voor aanmaak van rode bloedcellen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stimuleert de vorming van maagzuur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helpt de hersenstofwisseling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helpt de leverfunctie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goede werking van het afweersysteem </a:t>
            </a:r>
            <a:endParaRPr lang="nl-NL" b="0" dirty="0">
              <a:effectLst/>
            </a:endParaRPr>
          </a:p>
          <a:p>
            <a:r>
              <a:rPr lang="nl-NL" b="0" dirty="0" err="1">
                <a:effectLst/>
              </a:rPr>
              <a:t>Biotine</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stofwisseling van eiwitten en vetten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onderhoudt de gezondheid van haar en nagels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darmflora </a:t>
            </a:r>
            <a:endParaRPr lang="nl-NL" b="0" dirty="0">
              <a:effectLst/>
            </a:endParaRPr>
          </a:p>
          <a:p>
            <a:r>
              <a:rPr lang="nl-NL" b="0" dirty="0">
                <a:effectLst/>
              </a:rPr>
              <a:t>Choline</a:t>
            </a:r>
          </a:p>
          <a:p>
            <a:pPr>
              <a:buFont typeface="Arial" panose="020B0604020202020204" pitchFamily="34" charset="0"/>
              <a:buChar char="•"/>
            </a:pPr>
            <a:r>
              <a:rPr lang="nl-NL" b="0" dirty="0">
                <a:effectLst/>
                <a:latin typeface="Arial" panose="020B0604020202020204" pitchFamily="34" charset="0"/>
              </a:rPr>
              <a:t>belangrijke emulgator (houdt vetten, waaronder cholesterol, in oplossing in het bloed) </a:t>
            </a:r>
            <a:endParaRPr lang="nl-NL" b="0" dirty="0">
              <a:effectLst/>
            </a:endParaRPr>
          </a:p>
          <a:p>
            <a:pPr>
              <a:buFont typeface="Arial" panose="020B0604020202020204" pitchFamily="34" charset="0"/>
              <a:buChar char="•"/>
            </a:pPr>
            <a:r>
              <a:rPr lang="nl-NL" b="0" dirty="0">
                <a:effectLst/>
                <a:latin typeface="Arial" panose="020B0604020202020204" pitchFamily="34" charset="0"/>
              </a:rPr>
              <a:t>essentieel voor de aanmaak van acetylcholine (hormoon voor geheugen- en concentratiefuncties)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goede werking van het zenuwstelsel </a:t>
            </a:r>
            <a:endParaRPr lang="nl-NL" b="0" dirty="0">
              <a:effectLst/>
            </a:endParaRPr>
          </a:p>
          <a:p>
            <a:pPr>
              <a:buFont typeface="Arial" panose="020B0604020202020204" pitchFamily="34" charset="0"/>
              <a:buChar char="•"/>
            </a:pPr>
            <a:r>
              <a:rPr lang="nl-NL" b="0" dirty="0">
                <a:effectLst/>
                <a:latin typeface="Arial" panose="020B0604020202020204" pitchFamily="34" charset="0"/>
              </a:rPr>
              <a:t>essentieel voor de aanmaak van lecithine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gezondheid van lever en nieren </a:t>
            </a:r>
            <a:endParaRPr lang="nl-NL" b="0" dirty="0">
              <a:effectLst/>
            </a:endParaRPr>
          </a:p>
          <a:p>
            <a:r>
              <a:rPr lang="nl-NL" b="0" dirty="0" err="1">
                <a:effectLst/>
              </a:rPr>
              <a:t>Inositol</a:t>
            </a:r>
            <a:endParaRPr lang="nl-NL" b="0" dirty="0">
              <a:effectLst/>
            </a:endParaRPr>
          </a:p>
          <a:p>
            <a:pPr>
              <a:buFont typeface="Arial" panose="020B0604020202020204" pitchFamily="34" charset="0"/>
              <a:buChar char="•"/>
            </a:pPr>
            <a:r>
              <a:rPr lang="nl-NL" b="0" dirty="0">
                <a:effectLst/>
                <a:latin typeface="Arial" panose="020B0604020202020204" pitchFamily="34" charset="0"/>
              </a:rPr>
              <a:t>een van de grondstoffen voor de aanmaak van hersencellen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haargroei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stress-beheersing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stimuleert de darmperistaltiek </a:t>
            </a:r>
            <a:endParaRPr lang="nl-NL" b="0" dirty="0">
              <a:effectLst/>
            </a:endParaRPr>
          </a:p>
          <a:p>
            <a:pPr>
              <a:buFont typeface="Arial" panose="020B0604020202020204" pitchFamily="34" charset="0"/>
              <a:buChar char="•"/>
            </a:pPr>
            <a:r>
              <a:rPr lang="nl-NL" b="0" dirty="0">
                <a:effectLst/>
                <a:latin typeface="Arial" panose="020B0604020202020204" pitchFamily="34" charset="0"/>
              </a:rPr>
              <a:t>nodig voor de groei en ontwikkeling van beenmerg- en darmwandcellen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de lever </a:t>
            </a:r>
            <a:endParaRPr lang="nl-NL" b="0" dirty="0">
              <a:effectLst/>
            </a:endParaRPr>
          </a:p>
          <a:p>
            <a:r>
              <a:rPr lang="nl-NL" b="0" dirty="0">
                <a:effectLst/>
              </a:rPr>
              <a:t>Vitamine C</a:t>
            </a:r>
          </a:p>
          <a:p>
            <a:pPr>
              <a:buFont typeface="Arial" panose="020B0604020202020204" pitchFamily="34" charset="0"/>
              <a:buChar char="•"/>
            </a:pPr>
            <a:r>
              <a:rPr lang="nl-NL" b="0" dirty="0">
                <a:effectLst/>
                <a:latin typeface="Arial" panose="020B0604020202020204" pitchFamily="34" charset="0"/>
              </a:rPr>
              <a:t>belangrijkste </a:t>
            </a:r>
            <a:r>
              <a:rPr lang="nl-NL" b="0" dirty="0" err="1">
                <a:effectLst/>
                <a:latin typeface="Arial" panose="020B0604020202020204" pitchFamily="34" charset="0"/>
              </a:rPr>
              <a:t>anti-oxidant</a:t>
            </a:r>
            <a:r>
              <a:rPr lang="nl-NL" b="0" dirty="0">
                <a:effectLst/>
                <a:latin typeface="Arial" panose="020B0604020202020204" pitchFamily="34" charset="0"/>
              </a:rPr>
              <a:t> in waterige delen van het lichaam </a:t>
            </a:r>
            <a:endParaRPr lang="nl-NL" b="0" dirty="0">
              <a:effectLst/>
            </a:endParaRPr>
          </a:p>
          <a:p>
            <a:pPr>
              <a:buFont typeface="Arial" panose="020B0604020202020204" pitchFamily="34" charset="0"/>
              <a:buChar char="•"/>
            </a:pPr>
            <a:r>
              <a:rPr lang="nl-NL" b="0" dirty="0">
                <a:effectLst/>
                <a:latin typeface="Arial" panose="020B0604020202020204" pitchFamily="34" charset="0"/>
              </a:rPr>
              <a:t>essentieel voor collageenbouw </a:t>
            </a:r>
            <a:endParaRPr lang="nl-NL" b="0" dirty="0">
              <a:effectLst/>
            </a:endParaRPr>
          </a:p>
          <a:p>
            <a:pPr>
              <a:buFont typeface="Arial" panose="020B0604020202020204" pitchFamily="34" charset="0"/>
              <a:buChar char="•"/>
            </a:pPr>
            <a:r>
              <a:rPr lang="nl-NL" b="0" dirty="0">
                <a:effectLst/>
                <a:latin typeface="Arial" panose="020B0604020202020204" pitchFamily="34" charset="0"/>
              </a:rPr>
              <a:t>zeer belangrijk voor het afweersysteem </a:t>
            </a:r>
            <a:endParaRPr lang="nl-NL" b="0" dirty="0">
              <a:effectLst/>
            </a:endParaRPr>
          </a:p>
          <a:p>
            <a:pPr>
              <a:buFont typeface="Arial" panose="020B0604020202020204" pitchFamily="34" charset="0"/>
              <a:buChar char="•"/>
            </a:pPr>
            <a:r>
              <a:rPr lang="nl-NL" b="0" dirty="0">
                <a:effectLst/>
                <a:latin typeface="Arial" panose="020B0604020202020204" pitchFamily="34" charset="0"/>
              </a:rPr>
              <a:t>essentieel voor de aanmaak van adrenaline en andere hormonen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remt de vorming van </a:t>
            </a:r>
            <a:r>
              <a:rPr lang="nl-NL" b="0" dirty="0" err="1">
                <a:effectLst/>
                <a:latin typeface="Arial" panose="020B0604020202020204" pitchFamily="34" charset="0"/>
              </a:rPr>
              <a:t>nitrosamines</a:t>
            </a:r>
            <a:r>
              <a:rPr lang="nl-NL" b="0" dirty="0">
                <a:effectLst/>
                <a:latin typeface="Arial" panose="020B0604020202020204" pitchFamily="34" charset="0"/>
              </a:rPr>
              <a:t>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ijzeropslag en -transport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calciumstofwisseling </a:t>
            </a:r>
            <a:endParaRPr lang="nl-NL" b="0" dirty="0">
              <a:effectLst/>
            </a:endParaRPr>
          </a:p>
          <a:p>
            <a:r>
              <a:rPr lang="nl-NL" b="0" dirty="0" err="1">
                <a:effectLst/>
              </a:rPr>
              <a:t>Bioflavonoïden</a:t>
            </a:r>
            <a:r>
              <a:rPr lang="nl-NL" b="0" dirty="0">
                <a:effectLst/>
              </a:rPr>
              <a:t> (inclusief </a:t>
            </a:r>
            <a:r>
              <a:rPr lang="nl-NL" b="0" dirty="0" err="1">
                <a:effectLst/>
              </a:rPr>
              <a:t>flavonen</a:t>
            </a:r>
            <a:r>
              <a:rPr lang="nl-NL" b="0" dirty="0">
                <a:effectLst/>
              </a:rPr>
              <a:t>, </a:t>
            </a:r>
            <a:r>
              <a:rPr lang="nl-NL" b="0" dirty="0" err="1">
                <a:effectLst/>
              </a:rPr>
              <a:t>flavonolen</a:t>
            </a:r>
            <a:r>
              <a:rPr lang="nl-NL" b="0" dirty="0">
                <a:effectLst/>
              </a:rPr>
              <a:t>, </a:t>
            </a:r>
            <a:r>
              <a:rPr lang="nl-NL" b="0" dirty="0" err="1">
                <a:effectLst/>
              </a:rPr>
              <a:t>anthocyanidinen</a:t>
            </a:r>
            <a:r>
              <a:rPr lang="nl-NL" b="0" dirty="0">
                <a:effectLst/>
              </a:rPr>
              <a:t>, e.a.)</a:t>
            </a:r>
          </a:p>
          <a:p>
            <a:pPr>
              <a:buFont typeface="Arial" panose="020B0604020202020204" pitchFamily="34" charset="0"/>
              <a:buChar char="•"/>
            </a:pPr>
            <a:r>
              <a:rPr lang="nl-NL" b="0" dirty="0">
                <a:effectLst/>
                <a:latin typeface="Arial" panose="020B0604020202020204" pitchFamily="34" charset="0"/>
              </a:rPr>
              <a:t>versterken vele functies van vitamine C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verbeteren vitamine C-stofwisseling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versterken het anti-</a:t>
            </a:r>
            <a:r>
              <a:rPr lang="nl-NL" b="0" dirty="0" err="1">
                <a:effectLst/>
                <a:latin typeface="Arial" panose="020B0604020202020204" pitchFamily="34" charset="0"/>
              </a:rPr>
              <a:t>oxidantsysteem</a:t>
            </a:r>
            <a:r>
              <a:rPr lang="nl-NL" b="0" dirty="0">
                <a:effectLst/>
                <a:latin typeface="Arial" panose="020B0604020202020204" pitchFamily="34" charset="0"/>
              </a:rPr>
              <a:t>, vaak op specifieke locaties</a:t>
            </a:r>
            <a:endParaRPr lang="nl-NL" b="0" dirty="0">
              <a:effectLst/>
            </a:endParaRPr>
          </a:p>
          <a:p>
            <a:r>
              <a:rPr lang="nl-NL" b="0" dirty="0">
                <a:effectLst/>
              </a:rPr>
              <a:t>Vitamine D3 (</a:t>
            </a:r>
            <a:r>
              <a:rPr lang="nl-NL" b="0" dirty="0" err="1">
                <a:effectLst/>
              </a:rPr>
              <a:t>cholecalciferol</a:t>
            </a:r>
            <a:r>
              <a:rPr lang="nl-NL" b="0" dirty="0">
                <a:effectLst/>
              </a:rPr>
              <a:t>) </a:t>
            </a:r>
          </a:p>
          <a:p>
            <a:pPr>
              <a:buFont typeface="Arial" panose="020B0604020202020204" pitchFamily="34" charset="0"/>
              <a:buChar char="•"/>
            </a:pPr>
            <a:r>
              <a:rPr lang="nl-NL" b="0" dirty="0">
                <a:effectLst/>
                <a:latin typeface="Arial" panose="020B0604020202020204" pitchFamily="34" charset="0"/>
              </a:rPr>
              <a:t>essentieel voor aanmaak en onderhoud van botten en gebit </a:t>
            </a:r>
            <a:endParaRPr lang="nl-NL" b="0" dirty="0">
              <a:effectLst/>
            </a:endParaRPr>
          </a:p>
          <a:p>
            <a:pPr>
              <a:buFont typeface="Arial" panose="020B0604020202020204" pitchFamily="34" charset="0"/>
              <a:buChar char="•"/>
            </a:pPr>
            <a:r>
              <a:rPr lang="nl-NL" b="0" dirty="0">
                <a:effectLst/>
                <a:latin typeface="Arial" panose="020B0604020202020204" pitchFamily="34" charset="0"/>
              </a:rPr>
              <a:t>heeft een regulerende werking op hartritme en zenuwstelsel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regulering van de bloedviscositeit </a:t>
            </a:r>
            <a:endParaRPr lang="nl-NL" b="0" dirty="0">
              <a:effectLst/>
            </a:endParaRPr>
          </a:p>
          <a:p>
            <a:r>
              <a:rPr lang="nl-NL" b="0" dirty="0">
                <a:effectLst/>
              </a:rPr>
              <a:t>Vitamine E</a:t>
            </a:r>
          </a:p>
          <a:p>
            <a:pPr>
              <a:buFont typeface="Arial" panose="020B0604020202020204" pitchFamily="34" charset="0"/>
              <a:buChar char="•"/>
            </a:pPr>
            <a:r>
              <a:rPr lang="nl-NL" b="0" dirty="0">
                <a:effectLst/>
                <a:latin typeface="Arial" panose="020B0604020202020204" pitchFamily="34" charset="0"/>
              </a:rPr>
              <a:t>belangrijkste </a:t>
            </a:r>
            <a:r>
              <a:rPr lang="nl-NL" b="0" dirty="0" err="1">
                <a:effectLst/>
                <a:latin typeface="Arial" panose="020B0604020202020204" pitchFamily="34" charset="0"/>
              </a:rPr>
              <a:t>anti-oxidant</a:t>
            </a:r>
            <a:r>
              <a:rPr lang="nl-NL" b="0" dirty="0">
                <a:effectLst/>
                <a:latin typeface="Arial" panose="020B0604020202020204" pitchFamily="34" charset="0"/>
              </a:rPr>
              <a:t> in vetweefsel (</a:t>
            </a:r>
            <a:r>
              <a:rPr lang="nl-NL" b="0" dirty="0" err="1">
                <a:effectLst/>
                <a:latin typeface="Arial" panose="020B0604020202020204" pitchFamily="34" charset="0"/>
              </a:rPr>
              <a:t>ondermeer</a:t>
            </a:r>
            <a:r>
              <a:rPr lang="nl-NL" b="0" dirty="0">
                <a:effectLst/>
                <a:latin typeface="Arial" panose="020B0604020202020204" pitchFamily="34" charset="0"/>
              </a:rPr>
              <a:t> celwanden)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voorkomt vorming van ongewenste bloedstolsels </a:t>
            </a:r>
            <a:endParaRPr lang="nl-NL" b="0" dirty="0">
              <a:effectLst/>
            </a:endParaRPr>
          </a:p>
          <a:p>
            <a:pPr>
              <a:buFont typeface="Arial" panose="020B0604020202020204" pitchFamily="34" charset="0"/>
              <a:buChar char="•"/>
            </a:pPr>
            <a:r>
              <a:rPr lang="nl-NL" b="0" dirty="0">
                <a:effectLst/>
                <a:latin typeface="Arial" panose="020B0604020202020204" pitchFamily="34" charset="0"/>
              </a:rPr>
              <a:t>verbetert de doorbloeding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bevordert de celademhaling </a:t>
            </a:r>
            <a:endParaRPr lang="nl-NL" b="0" dirty="0">
              <a:effectLst/>
            </a:endParaRPr>
          </a:p>
          <a:p>
            <a:pPr>
              <a:buFont typeface="Arial" panose="020B0604020202020204" pitchFamily="34" charset="0"/>
              <a:buChar char="•"/>
            </a:pPr>
            <a:r>
              <a:rPr lang="nl-NL" b="0" dirty="0">
                <a:effectLst/>
                <a:latin typeface="Arial" panose="020B0604020202020204" pitchFamily="34" charset="0"/>
              </a:rPr>
              <a:t>remt littekenvorming </a:t>
            </a:r>
            <a:endParaRPr lang="nl-NL" b="0" dirty="0">
              <a:effectLst/>
            </a:endParaRPr>
          </a:p>
          <a:p>
            <a:r>
              <a:rPr lang="nl-NL" b="0" dirty="0">
                <a:effectLst/>
              </a:rPr>
              <a:t>Vitamine K1 (</a:t>
            </a:r>
            <a:r>
              <a:rPr lang="nl-NL" b="0" dirty="0" err="1">
                <a:effectLst/>
              </a:rPr>
              <a:t>phytonadion</a:t>
            </a:r>
            <a:r>
              <a:rPr lang="nl-NL" b="0" dirty="0">
                <a:effectLst/>
              </a:rPr>
              <a:t>) </a:t>
            </a:r>
          </a:p>
          <a:p>
            <a:pPr>
              <a:buFont typeface="Arial" panose="020B0604020202020204" pitchFamily="34" charset="0"/>
              <a:buChar char="•"/>
            </a:pPr>
            <a:r>
              <a:rPr lang="nl-NL" b="0" dirty="0">
                <a:effectLst/>
                <a:latin typeface="Arial" panose="020B0604020202020204" pitchFamily="34" charset="0"/>
              </a:rPr>
              <a:t>nodig voor de aanmaak van stoffen die betrokken zijn bij het bloedstollingsproces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belangrijk voor een goede leverfunctie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aanmaak van botcellen </a:t>
            </a:r>
            <a:endParaRPr lang="nl-NL" b="0" dirty="0">
              <a:effectLst/>
            </a:endParaRPr>
          </a:p>
          <a:p>
            <a:pPr>
              <a:buFont typeface="Arial" panose="020B0604020202020204" pitchFamily="34" charset="0"/>
              <a:buChar char="•"/>
            </a:pPr>
            <a:r>
              <a:rPr lang="nl-NL" b="0" dirty="0">
                <a:effectLst/>
                <a:latin typeface="Arial" panose="020B0604020202020204" pitchFamily="34" charset="0"/>
              </a:rPr>
              <a:t>betrokken bij de regulering van de </a:t>
            </a:r>
            <a:r>
              <a:rPr lang="nl-NL" b="0" dirty="0" err="1">
                <a:effectLst/>
                <a:latin typeface="Arial" panose="020B0604020202020204" pitchFamily="34" charset="0"/>
              </a:rPr>
              <a:t>menstruatie-cyclus</a:t>
            </a:r>
            <a:endParaRPr lang="nl-NL" b="0" dirty="0">
              <a:effectLst/>
            </a:endParaRPr>
          </a:p>
          <a:p>
            <a:endParaRPr lang="nl-NL" b="0"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33</a:t>
            </a:fld>
            <a:endParaRPr lang="nl-NL"/>
          </a:p>
        </p:txBody>
      </p:sp>
    </p:spTree>
    <p:extLst>
      <p:ext uri="{BB962C8B-B14F-4D97-AF65-F5344CB8AC3E}">
        <p14:creationId xmlns:p14="http://schemas.microsoft.com/office/powerpoint/2010/main" val="3715527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Bronnen van eiwit</a:t>
            </a:r>
          </a:p>
          <a:p>
            <a:r>
              <a:rPr lang="nl-NL" dirty="0"/>
              <a:t>Bijna alle levensmiddelen bevatten eiwit. Het komt voor in zowel plantaardige als dierlijke producten. </a:t>
            </a:r>
            <a:br>
              <a:rPr lang="nl-NL" dirty="0"/>
            </a:br>
            <a:br>
              <a:rPr lang="nl-NL" dirty="0"/>
            </a:br>
            <a:r>
              <a:rPr lang="nl-NL" dirty="0"/>
              <a:t>Plantaardige bronnen zijn:</a:t>
            </a:r>
          </a:p>
          <a:p>
            <a:r>
              <a:rPr lang="nl-NL" dirty="0"/>
              <a:t>brood</a:t>
            </a:r>
          </a:p>
          <a:p>
            <a:r>
              <a:rPr lang="nl-NL" dirty="0"/>
              <a:t>granen, zoals rijst en pasta</a:t>
            </a:r>
          </a:p>
          <a:p>
            <a:r>
              <a:rPr lang="nl-NL" dirty="0"/>
              <a:t>peulvruchten, zoals bonen en linzen</a:t>
            </a:r>
          </a:p>
          <a:p>
            <a:r>
              <a:rPr lang="nl-NL" dirty="0"/>
              <a:t>noten </a:t>
            </a:r>
          </a:p>
          <a:p>
            <a:r>
              <a:rPr lang="nl-NL" dirty="0"/>
              <a:t>paddenstoelen en producten die hiervan zijn gemaakt</a:t>
            </a:r>
          </a:p>
          <a:p>
            <a:r>
              <a:rPr lang="nl-NL" dirty="0"/>
              <a:t>Dierlijke bronnen zijn:</a:t>
            </a:r>
          </a:p>
          <a:p>
            <a:r>
              <a:rPr lang="nl-NL" dirty="0"/>
              <a:t>vlees </a:t>
            </a:r>
          </a:p>
          <a:p>
            <a:r>
              <a:rPr lang="nl-NL" dirty="0"/>
              <a:t>vis </a:t>
            </a:r>
          </a:p>
          <a:p>
            <a:r>
              <a:rPr lang="nl-NL" dirty="0"/>
              <a:t>gevogelte, zoals kip</a:t>
            </a:r>
          </a:p>
          <a:p>
            <a:r>
              <a:rPr lang="nl-NL" dirty="0"/>
              <a:t>melk(producten) </a:t>
            </a:r>
          </a:p>
          <a:p>
            <a:r>
              <a:rPr lang="nl-NL" dirty="0"/>
              <a:t>kaas </a:t>
            </a:r>
          </a:p>
          <a:p>
            <a:r>
              <a:rPr lang="nl-NL" dirty="0"/>
              <a:t>eieren </a:t>
            </a:r>
          </a:p>
          <a:p>
            <a:r>
              <a:rPr lang="nl-NL" dirty="0"/>
              <a:t>Vlees is het rijkst aan eiwit: 20 tot 30%. Vis scoort ook goed. </a:t>
            </a:r>
          </a:p>
          <a:p>
            <a:endParaRPr lang="nl-NL" dirty="0"/>
          </a:p>
          <a:p>
            <a:r>
              <a:rPr lang="nl-NL" dirty="0"/>
              <a:t>Omega 3 en omega 6 zijn allebei belangrijke voedingsstoffen. Het zijn vetzuren van het "goede", meervoudig onverzadigde type. Het zijn essentiële vetzuren. Dat wil zeggen dat je lichaam ze nodig heeft, maar ze niet zelf kan aanmaken. Die vetzuren moeten dus in je voeding zitten. OMEGA</a:t>
            </a:r>
            <a:r>
              <a:rPr lang="nl-NL" baseline="0" dirty="0"/>
              <a:t> 3; helpt bij ontstekingen, hart en bloedvaten. Helpt bloedstolsel tegen te gaan en bloedsuikerspiegel in balans.</a:t>
            </a:r>
          </a:p>
          <a:p>
            <a:r>
              <a:rPr lang="nl-NL" baseline="0" dirty="0"/>
              <a:t>Omga 6: (linolzuur) remt</a:t>
            </a:r>
            <a:r>
              <a:rPr lang="nl-NL" dirty="0"/>
              <a:t> de aanmaak van cholesterol</a:t>
            </a:r>
            <a:r>
              <a:rPr lang="nl-NL" baseline="0" dirty="0"/>
              <a:t> </a:t>
            </a:r>
            <a:r>
              <a:rPr lang="nl-NL" dirty="0"/>
              <a:t>en versterkt je afweersysteem.</a:t>
            </a:r>
          </a:p>
          <a:p>
            <a:r>
              <a:rPr lang="nl-NL" dirty="0"/>
              <a:t>Monosachariden bestaan uit één sacharide. Voorbeelden zijn: glucose, fructose en galactose. </a:t>
            </a:r>
          </a:p>
          <a:p>
            <a:r>
              <a:rPr lang="nl-NL"/>
              <a:t>Figuur </a:t>
            </a:r>
            <a:endParaRPr lang="nl-NL" dirty="0"/>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34</a:t>
            </a:fld>
            <a:endParaRPr lang="nl-NL"/>
          </a:p>
        </p:txBody>
      </p:sp>
    </p:spTree>
    <p:extLst>
      <p:ext uri="{BB962C8B-B14F-4D97-AF65-F5344CB8AC3E}">
        <p14:creationId xmlns:p14="http://schemas.microsoft.com/office/powerpoint/2010/main" val="3953089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35</a:t>
            </a:fld>
            <a:endParaRPr lang="nl-NL"/>
          </a:p>
        </p:txBody>
      </p:sp>
    </p:spTree>
    <p:extLst>
      <p:ext uri="{BB962C8B-B14F-4D97-AF65-F5344CB8AC3E}">
        <p14:creationId xmlns:p14="http://schemas.microsoft.com/office/powerpoint/2010/main" val="1006443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36</a:t>
            </a:fld>
            <a:endParaRPr lang="nl-NL"/>
          </a:p>
        </p:txBody>
      </p:sp>
    </p:spTree>
    <p:extLst>
      <p:ext uri="{BB962C8B-B14F-4D97-AF65-F5344CB8AC3E}">
        <p14:creationId xmlns:p14="http://schemas.microsoft.com/office/powerpoint/2010/main" val="1630406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37</a:t>
            </a:fld>
            <a:endParaRPr lang="nl-NL"/>
          </a:p>
        </p:txBody>
      </p:sp>
    </p:spTree>
    <p:extLst>
      <p:ext uri="{BB962C8B-B14F-4D97-AF65-F5344CB8AC3E}">
        <p14:creationId xmlns:p14="http://schemas.microsoft.com/office/powerpoint/2010/main" val="1307597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subcutaan</a:t>
            </a:r>
            <a:r>
              <a:rPr lang="nl-NL" baseline="0" dirty="0"/>
              <a:t> vet / v</a:t>
            </a:r>
            <a:r>
              <a:rPr lang="nl-NL" dirty="0"/>
              <a:t>isceraal vet </a:t>
            </a:r>
          </a:p>
          <a:p>
            <a:pPr marL="171450" indent="-171450">
              <a:buFontTx/>
              <a:buChar char="-"/>
            </a:pPr>
            <a:r>
              <a:rPr lang="nl-NL" dirty="0"/>
              <a:t>Functie</a:t>
            </a:r>
            <a:r>
              <a:rPr lang="nl-NL" baseline="0" dirty="0"/>
              <a:t> </a:t>
            </a:r>
            <a:r>
              <a:rPr lang="nl-NL" baseline="0" dirty="0" err="1"/>
              <a:t>buikvet</a:t>
            </a:r>
            <a:r>
              <a:rPr lang="nl-NL" baseline="0" dirty="0"/>
              <a:t>: beschermen organen </a:t>
            </a:r>
          </a:p>
          <a:p>
            <a:pPr marL="171450" indent="-171450">
              <a:buFontTx/>
              <a:buChar char="-"/>
            </a:pPr>
            <a:r>
              <a:rPr lang="nl-NL" dirty="0">
                <a:effectLst/>
              </a:rPr>
              <a:t>Teveel visceraal vet is gevaarlijk, omdat het onder andere de organen in de verdrukking brengt. Zo worden </a:t>
            </a:r>
            <a:r>
              <a:rPr lang="nl-NL" dirty="0" err="1">
                <a:effectLst/>
              </a:rPr>
              <a:t>obese</a:t>
            </a:r>
            <a:r>
              <a:rPr lang="nl-NL" dirty="0">
                <a:effectLst/>
              </a:rPr>
              <a:t> mensen bijvoorbeeld kortademig, omdat ze niet alleen extra gewicht mee moeten slepen, maar ook omdat de longen minder de ruimte hebben door het vet. De lever raakt ook van binnen vervet en kan zijn ontgiftende functie niet goed meer uitvoeren. Visceraal vet produceert ook verschillende stofjes zoals vetzuren, hormonen en ontstekingseiwitten. Deze vergroten de kans op hart- en vaatziekten, hoge bloeddruk, Diabetes Type 2 en een hoog cholesterol.</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9C61E-FA29-48B5-B8E4-AFB31D3E600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96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39</a:t>
            </a:fld>
            <a:endParaRPr lang="nl-NL"/>
          </a:p>
        </p:txBody>
      </p:sp>
    </p:spTree>
    <p:extLst>
      <p:ext uri="{BB962C8B-B14F-4D97-AF65-F5344CB8AC3E}">
        <p14:creationId xmlns:p14="http://schemas.microsoft.com/office/powerpoint/2010/main" val="163774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a:t>
            </a:fld>
            <a:endParaRPr lang="nl-NL"/>
          </a:p>
        </p:txBody>
      </p:sp>
    </p:spTree>
    <p:extLst>
      <p:ext uri="{BB962C8B-B14F-4D97-AF65-F5344CB8AC3E}">
        <p14:creationId xmlns:p14="http://schemas.microsoft.com/office/powerpoint/2010/main" val="2936776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40</a:t>
            </a:fld>
            <a:endParaRPr lang="nl-NL"/>
          </a:p>
        </p:txBody>
      </p:sp>
    </p:spTree>
    <p:extLst>
      <p:ext uri="{BB962C8B-B14F-4D97-AF65-F5344CB8AC3E}">
        <p14:creationId xmlns:p14="http://schemas.microsoft.com/office/powerpoint/2010/main" val="1777144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41</a:t>
            </a:fld>
            <a:endParaRPr lang="nl-NL"/>
          </a:p>
        </p:txBody>
      </p:sp>
    </p:spTree>
    <p:extLst>
      <p:ext uri="{BB962C8B-B14F-4D97-AF65-F5344CB8AC3E}">
        <p14:creationId xmlns:p14="http://schemas.microsoft.com/office/powerpoint/2010/main" val="1663770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42</a:t>
            </a:fld>
            <a:endParaRPr lang="nl-NL"/>
          </a:p>
        </p:txBody>
      </p:sp>
    </p:spTree>
    <p:extLst>
      <p:ext uri="{BB962C8B-B14F-4D97-AF65-F5344CB8AC3E}">
        <p14:creationId xmlns:p14="http://schemas.microsoft.com/office/powerpoint/2010/main" val="835806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43</a:t>
            </a:fld>
            <a:endParaRPr lang="nl-NL"/>
          </a:p>
        </p:txBody>
      </p:sp>
    </p:spTree>
    <p:extLst>
      <p:ext uri="{BB962C8B-B14F-4D97-AF65-F5344CB8AC3E}">
        <p14:creationId xmlns:p14="http://schemas.microsoft.com/office/powerpoint/2010/main" val="660795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44</a:t>
            </a:fld>
            <a:endParaRPr lang="nl-NL"/>
          </a:p>
        </p:txBody>
      </p:sp>
    </p:spTree>
    <p:extLst>
      <p:ext uri="{BB962C8B-B14F-4D97-AF65-F5344CB8AC3E}">
        <p14:creationId xmlns:p14="http://schemas.microsoft.com/office/powerpoint/2010/main" val="203258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48</a:t>
            </a:fld>
            <a:endParaRPr lang="nl-NL"/>
          </a:p>
        </p:txBody>
      </p:sp>
    </p:spTree>
    <p:extLst>
      <p:ext uri="{BB962C8B-B14F-4D97-AF65-F5344CB8AC3E}">
        <p14:creationId xmlns:p14="http://schemas.microsoft.com/office/powerpoint/2010/main" val="401211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49</a:t>
            </a:fld>
            <a:endParaRPr lang="nl-NL"/>
          </a:p>
        </p:txBody>
      </p:sp>
    </p:spTree>
    <p:extLst>
      <p:ext uri="{BB962C8B-B14F-4D97-AF65-F5344CB8AC3E}">
        <p14:creationId xmlns:p14="http://schemas.microsoft.com/office/powerpoint/2010/main" val="211923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Duidelijke veranderingen in het gebruik van bepaalde voedingsmiddelen  zijn pas over langere tijd zichtbaar. De consument koopt bepaalde artikelen vooral uit gewoonte. Dit koopgedrag verandert langzaam. </a:t>
            </a:r>
            <a:r>
              <a:rPr lang="nl-NL" baseline="0" dirty="0"/>
              <a:t> </a:t>
            </a:r>
            <a:r>
              <a:rPr lang="nl-NL" dirty="0"/>
              <a:t>Bij de productie is een verschuiving gaande van de alternatieve productiewijze, waarbij vooral een bepaalde ideologie een grote rol speelt, naar een productiemethode waarbij het milieu en welzijn van het dier belangrijk zijn.</a:t>
            </a:r>
          </a:p>
          <a:p>
            <a:endParaRPr lang="nl-NL" dirty="0"/>
          </a:p>
          <a:p>
            <a:endParaRPr lang="nl-NL" dirty="0"/>
          </a:p>
          <a:p>
            <a:r>
              <a:rPr lang="nl-NL" dirty="0"/>
              <a:t>Vergrijzing, vroeger zelfstandig wonen, samen wonen en samen werken leiden tot andere voedingsgewoonten. De behoefte aan gemaksvoedsel neemt toe. Hierbij spelen het buitenshuis werken van de vrouw, het toenemende aantal eenpersoonshuishoudens, huishoudens met tweeverdieners en eenoudergezinnen een rol. Een nieuwe trend is dat slagerijen en groentezaken maaltijden bereiden en verkopen volgens het koelvers-systeem.</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50</a:t>
            </a:fld>
            <a:endParaRPr lang="nl-NL"/>
          </a:p>
        </p:txBody>
      </p:sp>
    </p:spTree>
    <p:extLst>
      <p:ext uri="{BB962C8B-B14F-4D97-AF65-F5344CB8AC3E}">
        <p14:creationId xmlns:p14="http://schemas.microsoft.com/office/powerpoint/2010/main" val="13982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51</a:t>
            </a:fld>
            <a:endParaRPr lang="nl-NL"/>
          </a:p>
        </p:txBody>
      </p:sp>
    </p:spTree>
    <p:extLst>
      <p:ext uri="{BB962C8B-B14F-4D97-AF65-F5344CB8AC3E}">
        <p14:creationId xmlns:p14="http://schemas.microsoft.com/office/powerpoint/2010/main" val="1626277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52</a:t>
            </a:fld>
            <a:endParaRPr lang="nl-NL"/>
          </a:p>
        </p:txBody>
      </p:sp>
    </p:spTree>
    <p:extLst>
      <p:ext uri="{BB962C8B-B14F-4D97-AF65-F5344CB8AC3E}">
        <p14:creationId xmlns:p14="http://schemas.microsoft.com/office/powerpoint/2010/main" val="319356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5</a:t>
            </a:fld>
            <a:endParaRPr lang="nl-NL"/>
          </a:p>
        </p:txBody>
      </p:sp>
    </p:spTree>
    <p:extLst>
      <p:ext uri="{BB962C8B-B14F-4D97-AF65-F5344CB8AC3E}">
        <p14:creationId xmlns:p14="http://schemas.microsoft.com/office/powerpoint/2010/main" val="104823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53</a:t>
            </a:fld>
            <a:endParaRPr lang="nl-NL"/>
          </a:p>
        </p:txBody>
      </p:sp>
    </p:spTree>
    <p:extLst>
      <p:ext uri="{BB962C8B-B14F-4D97-AF65-F5344CB8AC3E}">
        <p14:creationId xmlns:p14="http://schemas.microsoft.com/office/powerpoint/2010/main" val="1458882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consument wordt steeds kritischer ten opzichte van additieven en contaminanten</a:t>
            </a:r>
          </a:p>
          <a:p>
            <a:r>
              <a:rPr lang="nl-NL" dirty="0"/>
              <a:t>(hulp- en smaakstoffen).  Er is een duidelijke tendens naar ‘verser’ en ‘natuurlijker’.</a:t>
            </a:r>
          </a:p>
          <a:p>
            <a:endParaRPr lang="nl-NL" dirty="0"/>
          </a:p>
          <a:p>
            <a:r>
              <a:rPr lang="nl-NL" dirty="0"/>
              <a:t>In de jaren zeventig waren de halfvolle en magere producten erg ‘in’; in bepaalde voedingsmiddelen werd de hoeveelheid vet verminderd.</a:t>
            </a:r>
          </a:p>
          <a:p>
            <a:r>
              <a:rPr lang="nl-NL" dirty="0"/>
              <a:t>De jaren tachtig werden gekenmerkt door de light-trend, waarbij vooral kritisch gekeken werd naar de hoeveelheid suikers in de producten. In feite waren de halfvolle en magere producten daarvan de voorlopers. In beide gevallen wilde de consument de energie-opname beperken.</a:t>
            </a:r>
          </a:p>
          <a:p>
            <a:r>
              <a:rPr lang="nl-NL" dirty="0"/>
              <a:t>Tegenover de light-trend staat de opkomst van producten met een hoog gehalte aan verzadigde vetten, zoals de boerenmelk en veel buitenlandse kaassoorten.</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54</a:t>
            </a:fld>
            <a:endParaRPr lang="nl-NL"/>
          </a:p>
        </p:txBody>
      </p:sp>
    </p:spTree>
    <p:extLst>
      <p:ext uri="{BB962C8B-B14F-4D97-AF65-F5344CB8AC3E}">
        <p14:creationId xmlns:p14="http://schemas.microsoft.com/office/powerpoint/2010/main" val="862712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 iedere persoon schuilt weer een vader/moeder/oma/opa/broer/zus etc. Gedragingen komen hieruit voort. De kunst is om negatieve</a:t>
            </a:r>
            <a:r>
              <a:rPr lang="nl-NL" baseline="0" dirty="0"/>
              <a:t> </a:t>
            </a:r>
            <a:r>
              <a:rPr lang="nl-NL" baseline="0" dirty="0" err="1"/>
              <a:t>gedragingn</a:t>
            </a:r>
            <a:r>
              <a:rPr lang="nl-NL" dirty="0" err="1"/>
              <a:t>in</a:t>
            </a:r>
            <a:r>
              <a:rPr lang="nl-NL" dirty="0"/>
              <a:t> te zien en te veranderen naar jouw hand.</a:t>
            </a:r>
          </a:p>
          <a:p>
            <a:pPr marL="0" indent="0">
              <a:buNone/>
            </a:pPr>
            <a:endParaRPr lang="nl-NL" dirty="0"/>
          </a:p>
          <a:p>
            <a:pPr marL="0" indent="0">
              <a:buNone/>
            </a:pPr>
            <a:endParaRPr lang="nl-NL" dirty="0"/>
          </a:p>
          <a:p>
            <a:endParaRPr lang="nl-NL" dirty="0"/>
          </a:p>
        </p:txBody>
      </p:sp>
      <p:sp>
        <p:nvSpPr>
          <p:cNvPr id="4" name="Tijdelijke aanduiding voor dianummer 3"/>
          <p:cNvSpPr>
            <a:spLocks noGrp="1"/>
          </p:cNvSpPr>
          <p:nvPr>
            <p:ph type="sldNum" sz="quarter" idx="10"/>
          </p:nvPr>
        </p:nvSpPr>
        <p:spPr/>
        <p:txBody>
          <a:bodyPr/>
          <a:lstStyle/>
          <a:p>
            <a:fld id="{09B2F546-1CA4-44C8-AEED-2ACB78C014E5}" type="slidenum">
              <a:rPr lang="nl-NL" smtClean="0"/>
              <a:t>55</a:t>
            </a:fld>
            <a:endParaRPr lang="nl-NL"/>
          </a:p>
        </p:txBody>
      </p:sp>
    </p:spTree>
    <p:extLst>
      <p:ext uri="{BB962C8B-B14F-4D97-AF65-F5344CB8AC3E}">
        <p14:creationId xmlns:p14="http://schemas.microsoft.com/office/powerpoint/2010/main" val="1492965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56</a:t>
            </a:fld>
            <a:endParaRPr lang="nl-NL"/>
          </a:p>
        </p:txBody>
      </p:sp>
    </p:spTree>
    <p:extLst>
      <p:ext uri="{BB962C8B-B14F-4D97-AF65-F5344CB8AC3E}">
        <p14:creationId xmlns:p14="http://schemas.microsoft.com/office/powerpoint/2010/main" val="53639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57</a:t>
            </a:fld>
            <a:endParaRPr lang="nl-NL"/>
          </a:p>
        </p:txBody>
      </p:sp>
    </p:spTree>
    <p:extLst>
      <p:ext uri="{BB962C8B-B14F-4D97-AF65-F5344CB8AC3E}">
        <p14:creationId xmlns:p14="http://schemas.microsoft.com/office/powerpoint/2010/main" val="1316655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58</a:t>
            </a:fld>
            <a:endParaRPr lang="nl-NL"/>
          </a:p>
        </p:txBody>
      </p:sp>
    </p:spTree>
    <p:extLst>
      <p:ext uri="{BB962C8B-B14F-4D97-AF65-F5344CB8AC3E}">
        <p14:creationId xmlns:p14="http://schemas.microsoft.com/office/powerpoint/2010/main" val="421314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6</a:t>
            </a:fld>
            <a:endParaRPr lang="nl-NL"/>
          </a:p>
        </p:txBody>
      </p:sp>
    </p:spTree>
    <p:extLst>
      <p:ext uri="{BB962C8B-B14F-4D97-AF65-F5344CB8AC3E}">
        <p14:creationId xmlns:p14="http://schemas.microsoft.com/office/powerpoint/2010/main" val="365592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7</a:t>
            </a:fld>
            <a:endParaRPr lang="nl-NL"/>
          </a:p>
        </p:txBody>
      </p:sp>
    </p:spTree>
    <p:extLst>
      <p:ext uri="{BB962C8B-B14F-4D97-AF65-F5344CB8AC3E}">
        <p14:creationId xmlns:p14="http://schemas.microsoft.com/office/powerpoint/2010/main" val="162257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8</a:t>
            </a:fld>
            <a:endParaRPr lang="nl-NL"/>
          </a:p>
        </p:txBody>
      </p:sp>
    </p:spTree>
    <p:extLst>
      <p:ext uri="{BB962C8B-B14F-4D97-AF65-F5344CB8AC3E}">
        <p14:creationId xmlns:p14="http://schemas.microsoft.com/office/powerpoint/2010/main" val="66061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D19A35-A216-2F41-BEED-A6E23CDC57ED}" type="slidenum">
              <a:rPr lang="nl-NL" smtClean="0"/>
              <a:t>9</a:t>
            </a:fld>
            <a:endParaRPr lang="nl-NL"/>
          </a:p>
        </p:txBody>
      </p:sp>
    </p:spTree>
    <p:extLst>
      <p:ext uri="{BB962C8B-B14F-4D97-AF65-F5344CB8AC3E}">
        <p14:creationId xmlns:p14="http://schemas.microsoft.com/office/powerpoint/2010/main" val="13209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D21C-26BE-1549-9197-1FA7BEBCB60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F893DD-B147-B343-8E2E-E6AACFFCC5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62E79E2-AEF1-134B-9559-E032C015C1C2}"/>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5" name="Tijdelijke aanduiding voor voettekst 4">
            <a:extLst>
              <a:ext uri="{FF2B5EF4-FFF2-40B4-BE49-F238E27FC236}">
                <a16:creationId xmlns:a16="http://schemas.microsoft.com/office/drawing/2014/main" id="{F144085A-D904-C642-A801-4AE9AA2308B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BBC9FB7-DEE0-534C-844A-745FDC7122C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963612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737CB-5A29-214F-96D3-75B1D96700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DA2FCCF-EE35-F549-939F-CCBE3AF21F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B08DEC-A735-C342-BD8B-DDC7A344A62A}"/>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5" name="Tijdelijke aanduiding voor voettekst 4">
            <a:extLst>
              <a:ext uri="{FF2B5EF4-FFF2-40B4-BE49-F238E27FC236}">
                <a16:creationId xmlns:a16="http://schemas.microsoft.com/office/drawing/2014/main" id="{DEE985ED-9719-B545-A91E-F6A4345B266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1BEB9E2-811C-694F-BD53-832456822DE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076540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F02DE1A-119B-F449-9408-8F8F875B35D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A0FE5F6-BCE6-E749-9A86-A1B847D69C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39F0C-8074-244B-B1A0-7E30C456BF4D}"/>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5" name="Tijdelijke aanduiding voor voettekst 4">
            <a:extLst>
              <a:ext uri="{FF2B5EF4-FFF2-40B4-BE49-F238E27FC236}">
                <a16:creationId xmlns:a16="http://schemas.microsoft.com/office/drawing/2014/main" id="{1345D609-6511-B641-B92D-54EA769533B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2D2A701-7F1A-1046-BB48-4CE466AF4D7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366035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6020549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59744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86238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917843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0719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24707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14819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01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3D69A-05D5-2F47-AD17-25E2B861F5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F3A34F-1015-4844-97F0-A095F032EEB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66728E-21F3-5C4A-9776-F238EFE3C13D}"/>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5" name="Tijdelijke aanduiding voor voettekst 4">
            <a:extLst>
              <a:ext uri="{FF2B5EF4-FFF2-40B4-BE49-F238E27FC236}">
                <a16:creationId xmlns:a16="http://schemas.microsoft.com/office/drawing/2014/main" id="{2DD2BB71-B2B4-954D-B95C-2D369287937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B1535C5-5822-5F4A-89A2-8BA98A608B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87421357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934878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625265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2548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8812C-0FFE-A448-A6B1-00782464D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E77CB2E-CD86-4748-A6A2-61B5D9590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4B328F-F62E-5649-A79D-744EAC4D471D}"/>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5" name="Tijdelijke aanduiding voor voettekst 4">
            <a:extLst>
              <a:ext uri="{FF2B5EF4-FFF2-40B4-BE49-F238E27FC236}">
                <a16:creationId xmlns:a16="http://schemas.microsoft.com/office/drawing/2014/main" id="{5C6571F4-9701-5A49-B37B-8CA038C095C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1677D6C-B8CE-0240-BB9A-4DF9A91096C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568631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9706A-0463-C640-8502-AE3A5794E3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8D3342D-361D-8D4A-A1CA-20B0ACE2934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E399E11-F9CB-5446-9EAD-FDD378F15E4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AFBAA4-6F3D-7046-94DE-27D4FE3A0F76}"/>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6" name="Tijdelijke aanduiding voor voettekst 5">
            <a:extLst>
              <a:ext uri="{FF2B5EF4-FFF2-40B4-BE49-F238E27FC236}">
                <a16:creationId xmlns:a16="http://schemas.microsoft.com/office/drawing/2014/main" id="{375D5D36-1EB1-D448-857E-B34724A74B8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7C5AFFD-0BE6-FD4D-A6F6-DE209E0CC1D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919058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C99A1-E8A9-1A4D-B16A-9706157F183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6E14F22-EDAC-6141-BA54-A451BFBBF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DBFFE7C-7875-4142-ADB7-292AEB328CD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A715DC5-E0AE-B848-BC41-5DF78B9EB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9C4AE0-FF53-9841-A2BD-F744B9D32AD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25F681D-C834-E34F-9BAB-0ED05C69628A}"/>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8" name="Tijdelijke aanduiding voor voettekst 7">
            <a:extLst>
              <a:ext uri="{FF2B5EF4-FFF2-40B4-BE49-F238E27FC236}">
                <a16:creationId xmlns:a16="http://schemas.microsoft.com/office/drawing/2014/main" id="{F93EBDD6-1327-4C4B-B522-5C353CCEA2F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79BFA9ED-3223-0E44-A01B-3D89C88F36B6}"/>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240760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3E057-18B0-A349-B998-B3A32B85BC3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B1FB083-CE99-FB4F-9EC3-A39C9268936D}"/>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4" name="Tijdelijke aanduiding voor voettekst 3">
            <a:extLst>
              <a:ext uri="{FF2B5EF4-FFF2-40B4-BE49-F238E27FC236}">
                <a16:creationId xmlns:a16="http://schemas.microsoft.com/office/drawing/2014/main" id="{383C3B52-1CA9-5F4E-94B7-EC049357CDF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2733C99A-95EE-6D43-B371-2EA21A96F15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403061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77B1A3-D15D-6641-AD31-EB07B6DE92DF}"/>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3" name="Tijdelijke aanduiding voor voettekst 2">
            <a:extLst>
              <a:ext uri="{FF2B5EF4-FFF2-40B4-BE49-F238E27FC236}">
                <a16:creationId xmlns:a16="http://schemas.microsoft.com/office/drawing/2014/main" id="{D7349F98-AA43-B846-B93C-91A52C348DC5}"/>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C6BF576-D4D8-BC4F-9080-2C816E714F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340742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D0C3A-BFC9-2148-B947-8DDB9B442A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FBB215F-E6BF-CA43-B0F8-7E79DCF9D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8BBBB-A31E-5644-B014-0B9844DF7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B39B350-1651-1C40-B9DB-D6E427F5EA1F}"/>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6" name="Tijdelijke aanduiding voor voettekst 5">
            <a:extLst>
              <a:ext uri="{FF2B5EF4-FFF2-40B4-BE49-F238E27FC236}">
                <a16:creationId xmlns:a16="http://schemas.microsoft.com/office/drawing/2014/main" id="{0262A5EF-7786-5A48-B800-B3498443342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16A5E9A-E2FC-0C4B-B9FA-5B1CF080E51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209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177F4-1B23-5141-94D2-B6E79B9972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9B7604B-ABF3-834D-B1F1-864D33909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DE445DB-1020-F74A-9700-83E4EDF1B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015C52E-321B-3C45-A230-0B1812A7BD00}"/>
              </a:ext>
            </a:extLst>
          </p:cNvPr>
          <p:cNvSpPr>
            <a:spLocks noGrp="1"/>
          </p:cNvSpPr>
          <p:nvPr>
            <p:ph type="dt" sz="half" idx="10"/>
          </p:nvPr>
        </p:nvSpPr>
        <p:spPr/>
        <p:txBody>
          <a:bodyPr/>
          <a:lstStyle/>
          <a:p>
            <a:fld id="{073ED0CC-082F-4160-86E5-0D6041F12778}" type="datetime1">
              <a:rPr lang="en-US" smtClean="0"/>
              <a:t>10/30/19</a:t>
            </a:fld>
            <a:endParaRPr lang="en-US" dirty="0"/>
          </a:p>
        </p:txBody>
      </p:sp>
      <p:sp>
        <p:nvSpPr>
          <p:cNvPr id="6" name="Tijdelijke aanduiding voor voettekst 5">
            <a:extLst>
              <a:ext uri="{FF2B5EF4-FFF2-40B4-BE49-F238E27FC236}">
                <a16:creationId xmlns:a16="http://schemas.microsoft.com/office/drawing/2014/main" id="{2B1E3883-5F23-944B-9D48-D10634B1515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E3D941D-FBB2-394F-9407-6CCEA02443C6}"/>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103078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2D2637-81FF-5740-B896-C8D9CC225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19BFF1-7DA5-2E4D-9B7B-895190DE4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6B7562-4885-8041-9B82-699D0D11C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10/30/19</a:t>
            </a:fld>
            <a:endParaRPr lang="en-US" dirty="0"/>
          </a:p>
        </p:txBody>
      </p:sp>
      <p:sp>
        <p:nvSpPr>
          <p:cNvPr id="5" name="Tijdelijke aanduiding voor voettekst 4">
            <a:extLst>
              <a:ext uri="{FF2B5EF4-FFF2-40B4-BE49-F238E27FC236}">
                <a16:creationId xmlns:a16="http://schemas.microsoft.com/office/drawing/2014/main" id="{9925B01A-3B16-E448-953C-A706B81CD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14C2F1D-EB0D-BB42-8FC8-2678588E8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517973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41897199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youtu.be/1WjRS-TIie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8.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uisarts.nl/overzicht/video/hoge-bloeddruk"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Hr8viuMS_i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hyperlink" Target="https://web3.samr.nl/ennis/surveys/bsr3websit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youtube.com/watch?v=NHg7-mxnuao"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4ZAzIve-Lt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youtube.com/watch?v=KpqHDDwQ3Tg" TargetMode="External"/><Relationship Id="rId4" Type="http://schemas.openxmlformats.org/officeDocument/2006/relationships/hyperlink" Target="https://www.youtube.com/watch?v=Sj19CNRzR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55.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0B091-D397-484F-A27E-93E9CBF9B29E}"/>
              </a:ext>
            </a:extLst>
          </p:cNvPr>
          <p:cNvPicPr>
            <a:picLocks noChangeAspect="1"/>
          </p:cNvPicPr>
          <p:nvPr/>
        </p:nvPicPr>
        <p:blipFill rotWithShape="1">
          <a:blip r:embed="rId3"/>
          <a:srcRect t="10864" b="4867"/>
          <a:stretch/>
        </p:blipFill>
        <p:spPr>
          <a:xfrm>
            <a:off x="20" y="10"/>
            <a:ext cx="12191980" cy="6857990"/>
          </a:xfrm>
          <a:prstGeom prst="rect">
            <a:avLst/>
          </a:prstGeom>
        </p:spPr>
      </p:pic>
      <p:sp>
        <p:nvSpPr>
          <p:cNvPr id="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780D2FE-7283-944C-88D8-48A86306D6B0}"/>
              </a:ext>
            </a:extLst>
          </p:cNvPr>
          <p:cNvSpPr>
            <a:spLocks noGrp="1"/>
          </p:cNvSpPr>
          <p:nvPr>
            <p:ph type="ctrTitle"/>
          </p:nvPr>
        </p:nvSpPr>
        <p:spPr>
          <a:xfrm>
            <a:off x="8022021" y="3231931"/>
            <a:ext cx="3852041" cy="1834056"/>
          </a:xfrm>
        </p:spPr>
        <p:txBody>
          <a:bodyPr>
            <a:normAutofit/>
          </a:bodyPr>
          <a:lstStyle/>
          <a:p>
            <a:r>
              <a:rPr lang="nl-NL" sz="4000"/>
              <a:t>Week 9</a:t>
            </a:r>
          </a:p>
        </p:txBody>
      </p:sp>
      <p:sp>
        <p:nvSpPr>
          <p:cNvPr id="3" name="Ondertitel 2">
            <a:extLst>
              <a:ext uri="{FF2B5EF4-FFF2-40B4-BE49-F238E27FC236}">
                <a16:creationId xmlns:a16="http://schemas.microsoft.com/office/drawing/2014/main" id="{E7B5D67F-8374-0F43-A4A8-209D377D4B84}"/>
              </a:ext>
            </a:extLst>
          </p:cNvPr>
          <p:cNvSpPr>
            <a:spLocks noGrp="1"/>
          </p:cNvSpPr>
          <p:nvPr>
            <p:ph type="subTitle" idx="1"/>
          </p:nvPr>
        </p:nvSpPr>
        <p:spPr>
          <a:xfrm>
            <a:off x="7782910" y="5242675"/>
            <a:ext cx="4330262" cy="683284"/>
          </a:xfrm>
        </p:spPr>
        <p:txBody>
          <a:bodyPr>
            <a:normAutofit/>
          </a:bodyPr>
          <a:lstStyle/>
          <a:p>
            <a:r>
              <a:rPr lang="nl-NL" sz="2000"/>
              <a:t>Herhaling, de rode draad</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05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640079" y="2053641"/>
            <a:ext cx="3669161" cy="2760098"/>
          </a:xfrm>
        </p:spPr>
        <p:txBody>
          <a:bodyPr>
            <a:normAutofit/>
          </a:bodyPr>
          <a:lstStyle/>
          <a:p>
            <a:r>
              <a:rPr lang="nl-NL" sz="2100">
                <a:solidFill>
                  <a:srgbClr val="FFFFFF"/>
                </a:solidFill>
              </a:rPr>
              <a:t>Koolhydraten/voedingsvezels</a:t>
            </a:r>
          </a:p>
        </p:txBody>
      </p:sp>
      <p:sp>
        <p:nvSpPr>
          <p:cNvPr id="16" name="Tijdelijke aanduiding voor inhoud 4"/>
          <p:cNvSpPr>
            <a:spLocks noGrp="1"/>
          </p:cNvSpPr>
          <p:nvPr>
            <p:ph idx="1"/>
          </p:nvPr>
        </p:nvSpPr>
        <p:spPr>
          <a:xfrm>
            <a:off x="6090574" y="801866"/>
            <a:ext cx="5306084" cy="5230634"/>
          </a:xfrm>
        </p:spPr>
        <p:txBody>
          <a:bodyPr anchor="ctr">
            <a:normAutofit/>
          </a:bodyPr>
          <a:lstStyle/>
          <a:p>
            <a:r>
              <a:rPr lang="nl-NL" sz="1700" dirty="0">
                <a:solidFill>
                  <a:srgbClr val="000000"/>
                </a:solidFill>
              </a:rPr>
              <a:t>Zijn stoffen uit planten die mensen niet verteren, maar wel een belangrijke functie hebben in het lichaam.</a:t>
            </a:r>
          </a:p>
          <a:p>
            <a:r>
              <a:rPr lang="nl-NL" sz="1700" dirty="0">
                <a:solidFill>
                  <a:srgbClr val="000000"/>
                </a:solidFill>
              </a:rPr>
              <a:t>Tussen 30 en 40 gram per dag</a:t>
            </a:r>
          </a:p>
          <a:p>
            <a:r>
              <a:rPr lang="nl-NL" sz="1700" dirty="0">
                <a:solidFill>
                  <a:srgbClr val="000000"/>
                </a:solidFill>
              </a:rPr>
              <a:t>Functie:</a:t>
            </a:r>
          </a:p>
          <a:p>
            <a:pPr lvl="1"/>
            <a:r>
              <a:rPr lang="nl-NL" sz="1700" dirty="0">
                <a:solidFill>
                  <a:srgbClr val="000000"/>
                </a:solidFill>
              </a:rPr>
              <a:t>Stimuleren kauwproces</a:t>
            </a:r>
          </a:p>
          <a:p>
            <a:pPr lvl="1"/>
            <a:r>
              <a:rPr lang="nl-NL" sz="1700" dirty="0">
                <a:solidFill>
                  <a:srgbClr val="000000"/>
                </a:solidFill>
              </a:rPr>
              <a:t>Remmend effect op de maagontleding</a:t>
            </a:r>
          </a:p>
          <a:p>
            <a:pPr lvl="1"/>
            <a:r>
              <a:rPr lang="nl-NL" sz="1700" dirty="0">
                <a:solidFill>
                  <a:srgbClr val="000000"/>
                </a:solidFill>
              </a:rPr>
              <a:t>Ondersteunen bloedglucosespiegel</a:t>
            </a:r>
          </a:p>
          <a:p>
            <a:pPr lvl="1"/>
            <a:r>
              <a:rPr lang="nl-NL" sz="1700" dirty="0">
                <a:solidFill>
                  <a:srgbClr val="000000"/>
                </a:solidFill>
              </a:rPr>
              <a:t>Zachtere ontlasting en bacteriegroei in darm en verlagen risico op darmontsteking vooral bij oudere mensen</a:t>
            </a:r>
          </a:p>
          <a:p>
            <a:pPr lvl="1"/>
            <a:r>
              <a:rPr lang="nl-NL" sz="1700" dirty="0">
                <a:solidFill>
                  <a:srgbClr val="000000"/>
                </a:solidFill>
              </a:rPr>
              <a:t>Verlaging slechte cholesterol</a:t>
            </a:r>
          </a:p>
          <a:p>
            <a:r>
              <a:rPr lang="nl-NL" sz="1700" dirty="0">
                <a:solidFill>
                  <a:srgbClr val="000000"/>
                </a:solidFill>
              </a:rPr>
              <a:t>Eet fruit i.p.v. het te drinken. Vervang witte, rijst, pasta en brood door zilvervliesrijst, volkoren/bruin boord en pasta. Rauwkost of gedroogde vruchten i.p.v. chips en koek. Vervang vlees regelmatig door peulvruchten. Minimaal 200 gram groenten per dag.</a:t>
            </a:r>
          </a:p>
        </p:txBody>
      </p:sp>
    </p:spTree>
    <p:extLst>
      <p:ext uri="{BB962C8B-B14F-4D97-AF65-F5344CB8AC3E}">
        <p14:creationId xmlns:p14="http://schemas.microsoft.com/office/powerpoint/2010/main" val="415799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8F711E4-A74A-3947-BD02-3ADA6CD4DA8D}"/>
              </a:ext>
            </a:extLst>
          </p:cNvPr>
          <p:cNvPicPr>
            <a:picLocks noChangeAspect="1"/>
          </p:cNvPicPr>
          <p:nvPr/>
        </p:nvPicPr>
        <p:blipFill rotWithShape="1">
          <a:blip r:embed="rId3"/>
          <a:srcRect l="4756" r="4758"/>
          <a:stretch/>
        </p:blipFill>
        <p:spPr>
          <a:xfrm>
            <a:off x="838200" y="-3810"/>
            <a:ext cx="9928860" cy="6858001"/>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003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726057" y="3121701"/>
            <a:ext cx="3658053" cy="1786515"/>
          </a:xfrm>
        </p:spPr>
        <p:txBody>
          <a:bodyPr vert="horz" lIns="91440" tIns="45720" rIns="91440" bIns="45720" rtlCol="0" anchor="t">
            <a:normAutofit/>
          </a:bodyPr>
          <a:lstStyle/>
          <a:p>
            <a:r>
              <a:rPr lang="en-US" sz="3100" kern="1200">
                <a:solidFill>
                  <a:srgbClr val="FFFFFF"/>
                </a:solidFill>
                <a:latin typeface="+mj-lt"/>
                <a:ea typeface="+mj-ea"/>
                <a:cs typeface="+mj-cs"/>
              </a:rPr>
              <a:t>Bloedglucosespiegel</a:t>
            </a:r>
          </a:p>
        </p:txBody>
      </p:sp>
      <p:sp>
        <p:nvSpPr>
          <p:cNvPr id="3" name="Tijdelijke aanduiding voor inhoud 2"/>
          <p:cNvSpPr>
            <a:spLocks noGrp="1"/>
          </p:cNvSpPr>
          <p:nvPr>
            <p:ph idx="1"/>
          </p:nvPr>
        </p:nvSpPr>
        <p:spPr>
          <a:xfrm>
            <a:off x="726057" y="2032347"/>
            <a:ext cx="3658053" cy="955111"/>
          </a:xfrm>
        </p:spPr>
        <p:txBody>
          <a:bodyPr vert="horz" lIns="91440" tIns="45720" rIns="91440" bIns="45720" rtlCol="0" anchor="b">
            <a:normAutofit/>
          </a:bodyPr>
          <a:lstStyle/>
          <a:p>
            <a:pPr marL="0" indent="0">
              <a:buNone/>
            </a:pPr>
            <a:r>
              <a:rPr lang="en-US" sz="1800" kern="1200">
                <a:solidFill>
                  <a:srgbClr val="FFFFFF"/>
                </a:solidFill>
                <a:latin typeface="+mn-lt"/>
                <a:ea typeface="+mn-ea"/>
                <a:cs typeface="+mn-cs"/>
              </a:rPr>
              <a:t>Glycemische index ( hoe snel stijgt de bloedglucosespiegel van een product)</a:t>
            </a:r>
          </a:p>
        </p:txBody>
      </p:sp>
      <p:pic>
        <p:nvPicPr>
          <p:cNvPr id="5" name="Tijdelijke aanduiding voor inhou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341" y="1725502"/>
            <a:ext cx="5017318" cy="3399232"/>
          </a:xfrm>
          <a:prstGeom prst="rect">
            <a:avLst/>
          </a:prstGeom>
          <a:ln w="9525">
            <a:noFill/>
          </a:ln>
        </p:spPr>
      </p:pic>
    </p:spTree>
    <p:extLst>
      <p:ext uri="{BB962C8B-B14F-4D97-AF65-F5344CB8AC3E}">
        <p14:creationId xmlns:p14="http://schemas.microsoft.com/office/powerpoint/2010/main" val="14765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sz="3400">
                <a:solidFill>
                  <a:srgbClr val="000000"/>
                </a:solidFill>
              </a:rPr>
              <a:t>Eiwitten minimaal 0,8 gram per kg lichaamsgewicht </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alphaModFix/>
            <a:extLst>
              <a:ext uri="{28A0092B-C50C-407E-A947-70E740481C1C}">
                <a14:useLocalDpi xmlns:a14="http://schemas.microsoft.com/office/drawing/2010/main" val="0"/>
              </a:ext>
            </a:extLst>
          </a:blip>
          <a:srcRect l="20194" r="16112"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Bouwstof voor het lichaam.</a:t>
            </a:r>
          </a:p>
          <a:p>
            <a:r>
              <a:rPr lang="nl-NL" sz="2000">
                <a:solidFill>
                  <a:srgbClr val="000000"/>
                </a:solidFill>
              </a:rPr>
              <a:t>Herstel en opbouw van spieren en (bot)weefsel.</a:t>
            </a:r>
          </a:p>
          <a:p>
            <a:r>
              <a:rPr lang="nl-NL" sz="2000">
                <a:solidFill>
                  <a:srgbClr val="000000"/>
                </a:solidFill>
              </a:rPr>
              <a:t>Spelen een belangrijke rol bij diverse fysiologische processen.</a:t>
            </a:r>
          </a:p>
          <a:p>
            <a:r>
              <a:rPr lang="nl-NL" sz="2000">
                <a:solidFill>
                  <a:srgbClr val="000000"/>
                </a:solidFill>
              </a:rPr>
              <a:t>Eiwitten geven sneller een verzadigd gevoel.</a:t>
            </a:r>
          </a:p>
          <a:p>
            <a:r>
              <a:rPr lang="nl-NL" sz="2000">
                <a:solidFill>
                  <a:srgbClr val="000000"/>
                </a:solidFill>
              </a:rPr>
              <a:t>Relatie afvallen en sporten.</a:t>
            </a:r>
          </a:p>
          <a:p>
            <a:r>
              <a:rPr lang="nl-NL" sz="2000">
                <a:solidFill>
                  <a:srgbClr val="000000"/>
                </a:solidFill>
              </a:rPr>
              <a:t>Groepen mensen die meer eiwitten nodig hebben.</a:t>
            </a:r>
          </a:p>
          <a:p>
            <a:endParaRPr lang="nl-NL" sz="2000">
              <a:solidFill>
                <a:srgbClr val="000000"/>
              </a:solidFill>
            </a:endParaRPr>
          </a:p>
          <a:p>
            <a:endParaRPr lang="nl-NL" sz="2000">
              <a:solidFill>
                <a:srgbClr val="000000"/>
              </a:solidFill>
            </a:endParaRPr>
          </a:p>
          <a:p>
            <a:endParaRPr lang="nl-NL" sz="2000">
              <a:solidFill>
                <a:srgbClr val="000000"/>
              </a:solidFill>
            </a:endParaRPr>
          </a:p>
        </p:txBody>
      </p:sp>
    </p:spTree>
    <p:extLst>
      <p:ext uri="{BB962C8B-B14F-4D97-AF65-F5344CB8AC3E}">
        <p14:creationId xmlns:p14="http://schemas.microsoft.com/office/powerpoint/2010/main" val="404899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sz="2800">
                <a:solidFill>
                  <a:srgbClr val="000000"/>
                </a:solidFill>
              </a:rPr>
              <a:t>Vetten 20%</a:t>
            </a:r>
            <a:r>
              <a:rPr lang="en-US" sz="2800">
                <a:solidFill>
                  <a:srgbClr val="000000"/>
                </a:solidFill>
              </a:rPr>
              <a:t>-</a:t>
            </a:r>
            <a:r>
              <a:rPr lang="nl-NL" sz="2800">
                <a:solidFill>
                  <a:srgbClr val="000000"/>
                </a:solidFill>
              </a:rPr>
              <a:t>40% (20-35% gewichtstoename)</a:t>
            </a:r>
            <a:br>
              <a:rPr lang="nl-NL" sz="2800">
                <a:solidFill>
                  <a:srgbClr val="000000"/>
                </a:solidFill>
              </a:rPr>
            </a:br>
            <a:r>
              <a:rPr lang="nl-NL" sz="2800">
                <a:solidFill>
                  <a:srgbClr val="000000"/>
                </a:solidFill>
              </a:rPr>
              <a:t>waarvan verzadigd vet max. 10%</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alphaModFix/>
            <a:extLst>
              <a:ext uri="{28A0092B-C50C-407E-A947-70E740481C1C}">
                <a14:useLocalDpi xmlns:a14="http://schemas.microsoft.com/office/drawing/2010/main" val="0"/>
              </a:ext>
            </a:extLst>
          </a:blip>
          <a:srcRect t="17799" b="18355"/>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Leverancier van voedingsstoffen en essentiële vetzuren                                   (vitamine A,D,E omega 3 en 6).</a:t>
            </a:r>
          </a:p>
          <a:p>
            <a:r>
              <a:rPr lang="nl-NL" sz="2000">
                <a:solidFill>
                  <a:srgbClr val="000000"/>
                </a:solidFill>
              </a:rPr>
              <a:t>Opbouw cellen.</a:t>
            </a:r>
          </a:p>
          <a:p>
            <a:r>
              <a:rPr lang="nl-NL" sz="2000">
                <a:solidFill>
                  <a:srgbClr val="000000"/>
                </a:solidFill>
              </a:rPr>
              <a:t>Isolatie.</a:t>
            </a:r>
          </a:p>
          <a:p>
            <a:r>
              <a:rPr lang="nl-NL" sz="2000">
                <a:solidFill>
                  <a:srgbClr val="000000"/>
                </a:solidFill>
              </a:rPr>
              <a:t>Langere verzadiging door langer in de maag.</a:t>
            </a:r>
          </a:p>
          <a:p>
            <a:r>
              <a:rPr lang="nl-NL" sz="2000">
                <a:solidFill>
                  <a:srgbClr val="000000"/>
                </a:solidFill>
              </a:rPr>
              <a:t>Verzadigde en onverzadigde vetten (later meer).</a:t>
            </a:r>
          </a:p>
          <a:p>
            <a:r>
              <a:rPr lang="nl-NL" sz="2000">
                <a:solidFill>
                  <a:srgbClr val="000000"/>
                </a:solidFill>
              </a:rPr>
              <a:t>Levert meer kilocalorieën</a:t>
            </a:r>
          </a:p>
          <a:p>
            <a:endParaRPr lang="nl-NL" sz="2000">
              <a:solidFill>
                <a:srgbClr val="000000"/>
              </a:solidFill>
            </a:endParaRPr>
          </a:p>
        </p:txBody>
      </p:sp>
    </p:spTree>
    <p:extLst>
      <p:ext uri="{BB962C8B-B14F-4D97-AF65-F5344CB8AC3E}">
        <p14:creationId xmlns:p14="http://schemas.microsoft.com/office/powerpoint/2010/main" val="151672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Alcohol</a:t>
            </a:r>
          </a:p>
        </p:txBody>
      </p:sp>
      <p:sp>
        <p:nvSpPr>
          <p:cNvPr id="5" name="Tijdelijke aanduiding voor inhoud 4"/>
          <p:cNvSpPr>
            <a:spLocks noGrp="1"/>
          </p:cNvSpPr>
          <p:nvPr>
            <p:ph idx="1"/>
          </p:nvPr>
        </p:nvSpPr>
        <p:spPr/>
        <p:txBody>
          <a:bodyPr/>
          <a:lstStyle/>
          <a:p>
            <a:r>
              <a:rPr lang="nl-NL" dirty="0"/>
              <a:t>1 gram alcohol levert 7 kilocalorieën.  </a:t>
            </a:r>
          </a:p>
          <a:p>
            <a:r>
              <a:rPr lang="nl-NL" dirty="0"/>
              <a:t>Geen voedingsstof, maar kan wel worden opgeslagen in vet.</a:t>
            </a:r>
          </a:p>
        </p:txBody>
      </p:sp>
      <p:pic>
        <p:nvPicPr>
          <p:cNvPr id="6" name="Afbeelding 5"/>
          <p:cNvPicPr>
            <a:picLocks noChangeAspect="1"/>
          </p:cNvPicPr>
          <p:nvPr/>
        </p:nvPicPr>
        <p:blipFill>
          <a:blip r:embed="rId3"/>
          <a:stretch>
            <a:fillRect/>
          </a:stretch>
        </p:blipFill>
        <p:spPr>
          <a:xfrm>
            <a:off x="1759560" y="3385566"/>
            <a:ext cx="4174406" cy="1683794"/>
          </a:xfrm>
          <a:prstGeom prst="rect">
            <a:avLst/>
          </a:prstGeom>
        </p:spPr>
      </p:pic>
      <p:pic>
        <p:nvPicPr>
          <p:cNvPr id="3" name="Afbeelding 2"/>
          <p:cNvPicPr>
            <a:picLocks noChangeAspect="1"/>
          </p:cNvPicPr>
          <p:nvPr/>
        </p:nvPicPr>
        <p:blipFill>
          <a:blip r:embed="rId4"/>
          <a:stretch>
            <a:fillRect/>
          </a:stretch>
        </p:blipFill>
        <p:spPr>
          <a:xfrm>
            <a:off x="6014218" y="3602510"/>
            <a:ext cx="2657475" cy="1466850"/>
          </a:xfrm>
          <a:prstGeom prst="rect">
            <a:avLst/>
          </a:prstGeom>
        </p:spPr>
      </p:pic>
    </p:spTree>
    <p:extLst>
      <p:ext uri="{BB962C8B-B14F-4D97-AF65-F5344CB8AC3E}">
        <p14:creationId xmlns:p14="http://schemas.microsoft.com/office/powerpoint/2010/main" val="100519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err="1"/>
              <a:t>Nederlandse</a:t>
            </a:r>
            <a:r>
              <a:rPr lang="en-US" sz="2800" dirty="0"/>
              <a:t> </a:t>
            </a:r>
            <a:r>
              <a:rPr lang="en-US" sz="2800" dirty="0" err="1"/>
              <a:t>beweegrichtlijnen</a:t>
            </a:r>
            <a:endParaRPr lang="en-US" sz="2800" dirty="0"/>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2006601" y="2032098"/>
            <a:ext cx="8178799" cy="3680459"/>
          </a:xfrm>
          <a:prstGeom prst="rect">
            <a:avLst/>
          </a:prstGeom>
        </p:spPr>
      </p:pic>
      <p:sp>
        <p:nvSpPr>
          <p:cNvPr id="3" name="Rechthoek 2">
            <a:extLst>
              <a:ext uri="{FF2B5EF4-FFF2-40B4-BE49-F238E27FC236}">
                <a16:creationId xmlns:a16="http://schemas.microsoft.com/office/drawing/2014/main" id="{A76AB82C-6033-7C44-8FA1-7C03CB7026F7}"/>
              </a:ext>
            </a:extLst>
          </p:cNvPr>
          <p:cNvSpPr/>
          <p:nvPr/>
        </p:nvSpPr>
        <p:spPr>
          <a:xfrm>
            <a:off x="4282489" y="5405052"/>
            <a:ext cx="1455078" cy="584775"/>
          </a:xfrm>
          <a:prstGeom prst="rect">
            <a:avLst/>
          </a:prstGeom>
        </p:spPr>
        <p:txBody>
          <a:bodyPr wrap="none">
            <a:spAutoFit/>
          </a:bodyPr>
          <a:lstStyle/>
          <a:p>
            <a:pPr>
              <a:spcAft>
                <a:spcPts val="600"/>
              </a:spcAft>
            </a:pPr>
            <a:r>
              <a:rPr lang="nl-NL" sz="1350" dirty="0">
                <a:hlinkClick r:id="rId4"/>
              </a:rPr>
              <a:t>Beweegrichtlijnen</a:t>
            </a:r>
            <a:endParaRPr lang="nl-NL" sz="1350"/>
          </a:p>
          <a:p>
            <a:pPr>
              <a:spcAft>
                <a:spcPts val="600"/>
              </a:spcAft>
            </a:pPr>
            <a:endParaRPr lang="nl-NL" sz="1350"/>
          </a:p>
        </p:txBody>
      </p:sp>
    </p:spTree>
    <p:extLst>
      <p:ext uri="{BB962C8B-B14F-4D97-AF65-F5344CB8AC3E}">
        <p14:creationId xmlns:p14="http://schemas.microsoft.com/office/powerpoint/2010/main" val="142480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DC4BB8A9-33FB-304F-971E-1E1B156C2A51}"/>
              </a:ext>
            </a:extLst>
          </p:cNvPr>
          <p:cNvPicPr>
            <a:picLocks noGrp="1" noChangeAspect="1"/>
          </p:cNvPicPr>
          <p:nvPr>
            <p:ph idx="1"/>
          </p:nvPr>
        </p:nvPicPr>
        <p:blipFill rotWithShape="1">
          <a:blip r:embed="rId3"/>
          <a:srcRect t="28197" r="1" b="6517"/>
          <a:stretch/>
        </p:blipFill>
        <p:spPr>
          <a:xfrm>
            <a:off x="643467" y="643467"/>
            <a:ext cx="10905066" cy="5571066"/>
          </a:xfrm>
          <a:prstGeom prst="rect">
            <a:avLst/>
          </a:prstGeom>
        </p:spPr>
      </p:pic>
    </p:spTree>
    <p:extLst>
      <p:ext uri="{BB962C8B-B14F-4D97-AF65-F5344CB8AC3E}">
        <p14:creationId xmlns:p14="http://schemas.microsoft.com/office/powerpoint/2010/main" val="357521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9CF6B-EE69-3B40-B9CC-E88BBFC571F0}"/>
              </a:ext>
            </a:extLst>
          </p:cNvPr>
          <p:cNvSpPr>
            <a:spLocks noGrp="1"/>
          </p:cNvSpPr>
          <p:nvPr>
            <p:ph type="title"/>
          </p:nvPr>
        </p:nvSpPr>
        <p:spPr>
          <a:xfrm>
            <a:off x="1933763" y="433546"/>
            <a:ext cx="8354890" cy="930447"/>
          </a:xfrm>
        </p:spPr>
        <p:txBody>
          <a:bodyPr vert="horz" lIns="91440" tIns="45720" rIns="91440" bIns="45720" rtlCol="0" anchor="b">
            <a:normAutofit/>
          </a:bodyPr>
          <a:lstStyle/>
          <a:p>
            <a:pPr algn="ctr"/>
            <a:r>
              <a:rPr lang="en-US" sz="3600" dirty="0" err="1"/>
              <a:t>Belang</a:t>
            </a:r>
            <a:r>
              <a:rPr lang="en-US" sz="3600" dirty="0"/>
              <a:t> van </a:t>
            </a:r>
            <a:r>
              <a:rPr lang="en-US" sz="3600" dirty="0" err="1"/>
              <a:t>een</a:t>
            </a:r>
            <a:r>
              <a:rPr lang="en-US" sz="3600" dirty="0"/>
              <a:t> </a:t>
            </a:r>
            <a:r>
              <a:rPr lang="en-US" sz="3600" dirty="0" err="1"/>
              <a:t>goede</a:t>
            </a:r>
            <a:r>
              <a:rPr lang="en-US" sz="3600" dirty="0"/>
              <a:t> </a:t>
            </a:r>
            <a:r>
              <a:rPr lang="en-US" sz="3600" dirty="0" err="1"/>
              <a:t>nachtrust</a:t>
            </a:r>
            <a:endParaRPr lang="en-US" sz="3600" dirty="0"/>
          </a:p>
        </p:txBody>
      </p:sp>
      <p:pic>
        <p:nvPicPr>
          <p:cNvPr id="7" name="Afbeelding 6">
            <a:extLst>
              <a:ext uri="{FF2B5EF4-FFF2-40B4-BE49-F238E27FC236}">
                <a16:creationId xmlns:a16="http://schemas.microsoft.com/office/drawing/2014/main" id="{D8185F8F-05D0-3344-849A-ACC714654D4C}"/>
              </a:ext>
            </a:extLst>
          </p:cNvPr>
          <p:cNvPicPr>
            <a:picLocks noChangeAspect="1"/>
          </p:cNvPicPr>
          <p:nvPr/>
        </p:nvPicPr>
        <p:blipFill rotWithShape="1">
          <a:blip r:embed="rId3"/>
          <a:srcRect t="4841" b="24326"/>
          <a:stretch/>
        </p:blipFill>
        <p:spPr>
          <a:xfrm>
            <a:off x="1772675" y="2998155"/>
            <a:ext cx="4091938" cy="2854965"/>
          </a:xfrm>
          <a:prstGeom prst="rect">
            <a:avLst/>
          </a:prstGeom>
        </p:spPr>
      </p:pic>
      <p:pic>
        <p:nvPicPr>
          <p:cNvPr id="9" name="Afbeelding 8">
            <a:extLst>
              <a:ext uri="{FF2B5EF4-FFF2-40B4-BE49-F238E27FC236}">
                <a16:creationId xmlns:a16="http://schemas.microsoft.com/office/drawing/2014/main" id="{29D29F2C-03F3-964B-9F2F-21C3C48ECCC7}"/>
              </a:ext>
            </a:extLst>
          </p:cNvPr>
          <p:cNvPicPr>
            <a:picLocks noChangeAspect="1"/>
          </p:cNvPicPr>
          <p:nvPr/>
        </p:nvPicPr>
        <p:blipFill rotWithShape="1">
          <a:blip r:embed="rId3"/>
          <a:srcRect t="4841" b="24326"/>
          <a:stretch/>
        </p:blipFill>
        <p:spPr>
          <a:xfrm>
            <a:off x="6357804" y="2998155"/>
            <a:ext cx="4091938" cy="2854965"/>
          </a:xfrm>
          <a:prstGeom prst="rect">
            <a:avLst/>
          </a:prstGeom>
        </p:spPr>
      </p:pic>
      <p:sp>
        <p:nvSpPr>
          <p:cNvPr id="6" name="Rechthoek 5">
            <a:extLst>
              <a:ext uri="{FF2B5EF4-FFF2-40B4-BE49-F238E27FC236}">
                <a16:creationId xmlns:a16="http://schemas.microsoft.com/office/drawing/2014/main" id="{E874A6A7-E255-BC49-8DBB-80F90B2CDDE4}"/>
              </a:ext>
            </a:extLst>
          </p:cNvPr>
          <p:cNvSpPr/>
          <p:nvPr/>
        </p:nvSpPr>
        <p:spPr>
          <a:xfrm>
            <a:off x="5398247" y="6254436"/>
            <a:ext cx="1919115" cy="746358"/>
          </a:xfrm>
          <a:prstGeom prst="rect">
            <a:avLst/>
          </a:prstGeom>
        </p:spPr>
        <p:txBody>
          <a:bodyPr wrap="none">
            <a:spAutoFit/>
          </a:bodyPr>
          <a:lstStyle/>
          <a:p>
            <a:pPr>
              <a:spcAft>
                <a:spcPts val="600"/>
              </a:spcAft>
            </a:pPr>
            <a:r>
              <a:rPr lang="nl-NL" sz="2400" dirty="0">
                <a:hlinkClick r:id="rId4"/>
              </a:rPr>
              <a:t>Filmpje slaap!</a:t>
            </a:r>
            <a:endParaRPr lang="nl-NL" sz="2400" dirty="0"/>
          </a:p>
          <a:p>
            <a:pPr>
              <a:spcAft>
                <a:spcPts val="600"/>
              </a:spcAft>
            </a:pPr>
            <a:endParaRPr lang="nl-NL" sz="1350" dirty="0"/>
          </a:p>
        </p:txBody>
      </p:sp>
    </p:spTree>
    <p:extLst>
      <p:ext uri="{BB962C8B-B14F-4D97-AF65-F5344CB8AC3E}">
        <p14:creationId xmlns:p14="http://schemas.microsoft.com/office/powerpoint/2010/main" val="45670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BF44A49-C9E8-764B-AFFC-C0CD6BE681AA}"/>
              </a:ext>
            </a:extLst>
          </p:cNvPr>
          <p:cNvPicPr>
            <a:picLocks noGrp="1" noChangeAspect="1"/>
          </p:cNvPicPr>
          <p:nvPr>
            <p:ph idx="1"/>
          </p:nvPr>
        </p:nvPicPr>
        <p:blipFill>
          <a:blip r:embed="rId3"/>
          <a:stretch>
            <a:fillRect/>
          </a:stretch>
        </p:blipFill>
        <p:spPr>
          <a:xfrm>
            <a:off x="3936674" y="1339850"/>
            <a:ext cx="4318655" cy="4178300"/>
          </a:xfrm>
          <a:prstGeom prst="rect">
            <a:avLst/>
          </a:prstGeom>
        </p:spPr>
      </p:pic>
    </p:spTree>
    <p:extLst>
      <p:ext uri="{BB962C8B-B14F-4D97-AF65-F5344CB8AC3E}">
        <p14:creationId xmlns:p14="http://schemas.microsoft.com/office/powerpoint/2010/main" val="400795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12C61A-9558-4DE5-AFDB-898358AFB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21516" y="640263"/>
            <a:ext cx="6204984" cy="1344975"/>
          </a:xfrm>
        </p:spPr>
        <p:txBody>
          <a:bodyPr>
            <a:normAutofit/>
          </a:bodyPr>
          <a:lstStyle/>
          <a:p>
            <a:r>
              <a:rPr lang="nl-NL" sz="4000"/>
              <a:t>Gezondheid </a:t>
            </a:r>
          </a:p>
        </p:txBody>
      </p:sp>
      <p:sp>
        <p:nvSpPr>
          <p:cNvPr id="3" name="Tijdelijke aanduiding voor inhoud 2"/>
          <p:cNvSpPr>
            <a:spLocks noGrp="1"/>
          </p:cNvSpPr>
          <p:nvPr>
            <p:ph idx="1"/>
          </p:nvPr>
        </p:nvSpPr>
        <p:spPr>
          <a:xfrm>
            <a:off x="821515" y="2121762"/>
            <a:ext cx="6204984" cy="3626917"/>
          </a:xfrm>
        </p:spPr>
        <p:txBody>
          <a:bodyPr>
            <a:normAutofit/>
          </a:bodyPr>
          <a:lstStyle/>
          <a:p>
            <a:pPr marL="0" indent="0">
              <a:buNone/>
            </a:pPr>
            <a:r>
              <a:rPr lang="nl-NL" sz="2000"/>
              <a:t>Gezondheid van mensen wordt bepaald door vier factoren:</a:t>
            </a:r>
          </a:p>
          <a:p>
            <a:pPr lvl="1"/>
            <a:r>
              <a:rPr lang="nl-NL" sz="2000"/>
              <a:t>Biologische of genetische aanleg </a:t>
            </a:r>
          </a:p>
          <a:p>
            <a:pPr lvl="1"/>
            <a:r>
              <a:rPr lang="nl-NL" sz="2000"/>
              <a:t>Leefstijl </a:t>
            </a:r>
          </a:p>
          <a:p>
            <a:pPr lvl="1"/>
            <a:r>
              <a:rPr lang="nl-NL" sz="2000"/>
              <a:t>Sociale en fysieke omgeving </a:t>
            </a:r>
          </a:p>
          <a:p>
            <a:pPr lvl="1"/>
            <a:r>
              <a:rPr lang="nl-NL" sz="2000"/>
              <a:t>Gezondheidszorg </a:t>
            </a:r>
          </a:p>
          <a:p>
            <a:pPr marL="342900" lvl="1" indent="0">
              <a:buNone/>
            </a:pPr>
            <a:endParaRPr lang="nl-NL" sz="2000"/>
          </a:p>
          <a:p>
            <a:pPr marL="342900" lvl="1" indent="0">
              <a:buNone/>
            </a:pPr>
            <a:endParaRPr lang="nl-NL" sz="2000"/>
          </a:p>
          <a:p>
            <a:pPr marL="342900" lvl="1" indent="0">
              <a:buNone/>
            </a:pPr>
            <a:r>
              <a:rPr lang="nl-NL" sz="2000"/>
              <a:t>Waar denk je aan?														</a:t>
            </a:r>
          </a:p>
        </p:txBody>
      </p:sp>
      <p:pic>
        <p:nvPicPr>
          <p:cNvPr id="5" name="Afbeelding 4"/>
          <p:cNvPicPr>
            <a:picLocks noChangeAspect="1"/>
          </p:cNvPicPr>
          <p:nvPr/>
        </p:nvPicPr>
        <p:blipFill rotWithShape="1">
          <a:blip r:embed="rId3"/>
          <a:srcRect t="5481" r="-1" b="23247"/>
          <a:stretch/>
        </p:blipFill>
        <p:spPr>
          <a:xfrm>
            <a:off x="7829551" y="306910"/>
            <a:ext cx="4042409" cy="1863092"/>
          </a:xfrm>
          <a:prstGeom prst="rect">
            <a:avLst/>
          </a:prstGeom>
        </p:spPr>
      </p:pic>
      <p:pic>
        <p:nvPicPr>
          <p:cNvPr id="7" name="Afbeelding 6" descr="Afbeelding met elektronica&#10;&#10;Automatisch gegenereerde beschrijving">
            <a:extLst>
              <a:ext uri="{FF2B5EF4-FFF2-40B4-BE49-F238E27FC236}">
                <a16:creationId xmlns:a16="http://schemas.microsoft.com/office/drawing/2014/main" id="{40482217-9FCC-7B46-9B37-7961FA295B69}"/>
              </a:ext>
            </a:extLst>
          </p:cNvPr>
          <p:cNvPicPr>
            <a:picLocks noChangeAspect="1"/>
          </p:cNvPicPr>
          <p:nvPr/>
        </p:nvPicPr>
        <p:blipFill rotWithShape="1">
          <a:blip r:embed="rId4">
            <a:extLst>
              <a:ext uri="{28A0092B-C50C-407E-A947-70E740481C1C}">
                <a14:useLocalDpi xmlns:a14="http://schemas.microsoft.com/office/drawing/2010/main" val="0"/>
              </a:ext>
            </a:extLst>
          </a:blip>
          <a:srcRect r="3990"/>
          <a:stretch/>
        </p:blipFill>
        <p:spPr>
          <a:xfrm>
            <a:off x="7829551" y="2330867"/>
            <a:ext cx="4042410" cy="1863093"/>
          </a:xfrm>
          <a:prstGeom prst="rect">
            <a:avLst/>
          </a:prstGeom>
        </p:spPr>
      </p:pic>
      <p:pic>
        <p:nvPicPr>
          <p:cNvPr id="6" name="Afbeelding 5"/>
          <p:cNvPicPr>
            <a:picLocks noChangeAspect="1"/>
          </p:cNvPicPr>
          <p:nvPr/>
        </p:nvPicPr>
        <p:blipFill rotWithShape="1">
          <a:blip r:embed="rId5"/>
          <a:srcRect t="20284" b="15931"/>
          <a:stretch/>
        </p:blipFill>
        <p:spPr>
          <a:xfrm>
            <a:off x="7829551" y="4354824"/>
            <a:ext cx="4042409" cy="1895153"/>
          </a:xfrm>
          <a:prstGeom prst="rect">
            <a:avLst/>
          </a:prstGeom>
        </p:spPr>
      </p:pic>
    </p:spTree>
    <p:extLst>
      <p:ext uri="{BB962C8B-B14F-4D97-AF65-F5344CB8AC3E}">
        <p14:creationId xmlns:p14="http://schemas.microsoft.com/office/powerpoint/2010/main" val="190653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sz="4400">
                <a:solidFill>
                  <a:srgbClr val="000000"/>
                </a:solidFill>
              </a:rPr>
              <a:t>Relatie leefstijl en gezondheid</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p:cNvPicPr>
            <a:picLocks noChangeAspect="1"/>
          </p:cNvPicPr>
          <p:nvPr/>
        </p:nvPicPr>
        <p:blipFill rotWithShape="1">
          <a:blip r:embed="rId4">
            <a:alphaModFix/>
          </a:blip>
          <a:srcRect l="30606" r="1660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Dokter Lester Breslow</a:t>
            </a:r>
          </a:p>
          <a:p>
            <a:r>
              <a:rPr lang="nl-NL" sz="2000">
                <a:solidFill>
                  <a:srgbClr val="000000"/>
                </a:solidFill>
              </a:rPr>
              <a:t>Overleed in 2012 op 97-jarige leeftijd</a:t>
            </a:r>
          </a:p>
          <a:p>
            <a:endParaRPr lang="nl-NL" sz="2000">
              <a:solidFill>
                <a:srgbClr val="000000"/>
              </a:solidFill>
            </a:endParaRPr>
          </a:p>
          <a:p>
            <a:r>
              <a:rPr lang="nl-NL" sz="2000">
                <a:solidFill>
                  <a:srgbClr val="000000"/>
                </a:solidFill>
              </a:rPr>
              <a:t>Deed als eerste grootschalig onderzoek naar de relatie tussen leefstijl en gezondheid </a:t>
            </a:r>
          </a:p>
          <a:p>
            <a:endParaRPr lang="nl-NL" sz="2000">
              <a:solidFill>
                <a:srgbClr val="000000"/>
              </a:solidFill>
            </a:endParaRPr>
          </a:p>
          <a:p>
            <a:r>
              <a:rPr lang="nl-NL" sz="2000">
                <a:solidFill>
                  <a:srgbClr val="000000"/>
                </a:solidFill>
              </a:rPr>
              <a:t>Uitslag: als je volgens een paar ‘leefregels’ leeft, leef je gemiddeld 11 jaar langer </a:t>
            </a:r>
          </a:p>
          <a:p>
            <a:endParaRPr lang="nl-NL" sz="2000">
              <a:solidFill>
                <a:srgbClr val="000000"/>
              </a:solidFill>
            </a:endParaRPr>
          </a:p>
          <a:p>
            <a:endParaRPr lang="nl-NL" sz="2000">
              <a:solidFill>
                <a:srgbClr val="000000"/>
              </a:solidFill>
            </a:endParaRPr>
          </a:p>
        </p:txBody>
      </p:sp>
    </p:spTree>
    <p:extLst>
      <p:ext uri="{BB962C8B-B14F-4D97-AF65-F5344CB8AC3E}">
        <p14:creationId xmlns:p14="http://schemas.microsoft.com/office/powerpoint/2010/main" val="138641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alphaModFix/>
          </a:blip>
          <a:srcRect l="13750" r="6637" b="2"/>
          <a:stretch/>
        </p:blipFill>
        <p:spPr>
          <a:xfrm>
            <a:off x="6083786" y="-168318"/>
            <a:ext cx="6261330" cy="3932313"/>
          </a:xfrm>
          <a:prstGeom prst="rect">
            <a:avLst/>
          </a:prstGeom>
          <a:effectLst>
            <a:softEdge rad="533400"/>
          </a:effectLst>
        </p:spPr>
      </p:pic>
      <p:pic>
        <p:nvPicPr>
          <p:cNvPr id="5" name="Afbeelding 4"/>
          <p:cNvPicPr>
            <a:picLocks noChangeAspect="1"/>
          </p:cNvPicPr>
          <p:nvPr/>
        </p:nvPicPr>
        <p:blipFill rotWithShape="1">
          <a:blip r:embed="rId4"/>
          <a:srcRect l="8370" r="-1" b="-1"/>
          <a:stretch/>
        </p:blipFill>
        <p:spPr>
          <a:xfrm>
            <a:off x="6089904" y="2487168"/>
            <a:ext cx="6263640" cy="4215384"/>
          </a:xfrm>
          <a:prstGeom prst="rect">
            <a:avLst/>
          </a:prstGeom>
          <a:effectLst>
            <a:softEdge rad="533400"/>
          </a:effectLst>
        </p:spPr>
      </p:pic>
      <p:pic>
        <p:nvPicPr>
          <p:cNvPr id="11" name="Picture 1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sz="4000">
                <a:solidFill>
                  <a:srgbClr val="000000"/>
                </a:solidFill>
              </a:rPr>
              <a:t>Zeven leefregels volgens Breslow</a:t>
            </a:r>
          </a:p>
        </p:txBody>
      </p:sp>
      <p:sp>
        <p:nvSpPr>
          <p:cNvPr id="3" name="Tijdelijke aanduiding voor inhoud 2"/>
          <p:cNvSpPr>
            <a:spLocks noGrp="1"/>
          </p:cNvSpPr>
          <p:nvPr>
            <p:ph idx="1"/>
          </p:nvPr>
        </p:nvSpPr>
        <p:spPr>
          <a:xfrm>
            <a:off x="804997" y="2272143"/>
            <a:ext cx="4803637" cy="3788830"/>
          </a:xfrm>
        </p:spPr>
        <p:txBody>
          <a:bodyPr anchor="ctr">
            <a:normAutofit/>
          </a:bodyPr>
          <a:lstStyle/>
          <a:p>
            <a:pPr marL="514350" indent="-514350">
              <a:buFont typeface="+mj-lt"/>
              <a:buAutoNum type="arabicPeriod"/>
            </a:pPr>
            <a:r>
              <a:rPr lang="nl-NL" sz="1400">
                <a:solidFill>
                  <a:srgbClr val="000000"/>
                </a:solidFill>
              </a:rPr>
              <a:t>Zorg voor een goede nachtrust van 7 tot 8 uur slaap per nacht.</a:t>
            </a:r>
          </a:p>
          <a:p>
            <a:pPr marL="514350" indent="-514350">
              <a:buFont typeface="+mj-lt"/>
              <a:buAutoNum type="arabicPeriod"/>
            </a:pPr>
            <a:r>
              <a:rPr lang="nl-NL" sz="1400">
                <a:solidFill>
                  <a:srgbClr val="000000"/>
                </a:solidFill>
              </a:rPr>
              <a:t>Paar keer per week 30 minuten lichamelijke oefening.</a:t>
            </a:r>
          </a:p>
          <a:p>
            <a:pPr marL="514350" indent="-514350">
              <a:buFont typeface="+mj-lt"/>
              <a:buAutoNum type="arabicPeriod"/>
            </a:pPr>
            <a:r>
              <a:rPr lang="nl-NL" sz="1400">
                <a:solidFill>
                  <a:srgbClr val="000000"/>
                </a:solidFill>
              </a:rPr>
              <a:t>Vergeet de weegschaal. Eet bescheiden en handhaaf je gewicht zoals dat bij je lengte hoort.</a:t>
            </a:r>
          </a:p>
          <a:p>
            <a:pPr marL="514350" indent="-514350">
              <a:buFont typeface="+mj-lt"/>
              <a:buAutoNum type="arabicPeriod"/>
            </a:pPr>
            <a:r>
              <a:rPr lang="nl-NL" sz="1400">
                <a:solidFill>
                  <a:srgbClr val="000000"/>
                </a:solidFill>
              </a:rPr>
              <a:t>Ontbijt elke dag.</a:t>
            </a:r>
          </a:p>
          <a:p>
            <a:pPr marL="514350" indent="-514350">
              <a:buFont typeface="+mj-lt"/>
              <a:buAutoNum type="arabicPeriod"/>
            </a:pPr>
            <a:r>
              <a:rPr lang="nl-NL" sz="1400">
                <a:solidFill>
                  <a:srgbClr val="000000"/>
                </a:solidFill>
              </a:rPr>
              <a:t>Wat je ook doet, doe het regelmatig. Regelmaat en bescheidenheid bij eten, slapen en lichamelijke beweging maken nu juist het verschil.</a:t>
            </a:r>
          </a:p>
          <a:p>
            <a:pPr marL="514350" indent="-514350">
              <a:buFont typeface="+mj-lt"/>
              <a:buAutoNum type="arabicPeriod"/>
            </a:pPr>
            <a:r>
              <a:rPr lang="nl-NL" sz="1400">
                <a:solidFill>
                  <a:srgbClr val="000000"/>
                </a:solidFill>
              </a:rPr>
              <a:t>Drink niet en als je het wel doet drink dan matig.</a:t>
            </a:r>
          </a:p>
          <a:p>
            <a:pPr marL="514350" indent="-514350">
              <a:buFont typeface="+mj-lt"/>
              <a:buAutoNum type="arabicPeriod"/>
            </a:pPr>
            <a:r>
              <a:rPr lang="nl-NL" sz="1400">
                <a:solidFill>
                  <a:srgbClr val="000000"/>
                </a:solidFill>
              </a:rPr>
              <a:t>Rook niet.</a:t>
            </a:r>
          </a:p>
          <a:p>
            <a:pPr marL="514350" indent="-514350">
              <a:buFont typeface="+mj-lt"/>
              <a:buAutoNum type="arabicPeriod"/>
            </a:pPr>
            <a:endParaRPr lang="nl-NL" sz="1400">
              <a:solidFill>
                <a:srgbClr val="000000"/>
              </a:solidFill>
            </a:endParaRPr>
          </a:p>
          <a:p>
            <a:pPr marL="0" indent="0">
              <a:buNone/>
            </a:pPr>
            <a:r>
              <a:rPr lang="nl-NL" sz="1400">
                <a:solidFill>
                  <a:srgbClr val="000000"/>
                </a:solidFill>
              </a:rPr>
              <a:t>Aan welke leefregels ‘voldoe’ jij? </a:t>
            </a:r>
          </a:p>
        </p:txBody>
      </p:sp>
    </p:spTree>
    <p:extLst>
      <p:ext uri="{BB962C8B-B14F-4D97-AF65-F5344CB8AC3E}">
        <p14:creationId xmlns:p14="http://schemas.microsoft.com/office/powerpoint/2010/main" val="4026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247263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14167" y="802955"/>
            <a:ext cx="4133690" cy="1454051"/>
          </a:xfrm>
        </p:spPr>
        <p:txBody>
          <a:bodyPr>
            <a:normAutofit/>
          </a:bodyPr>
          <a:lstStyle/>
          <a:p>
            <a:r>
              <a:rPr lang="nl-NL" sz="3700">
                <a:solidFill>
                  <a:srgbClr val="000000"/>
                </a:solidFill>
              </a:rPr>
              <a:t>De 4 determinanten van gezondheid</a:t>
            </a:r>
          </a:p>
        </p:txBody>
      </p:sp>
      <p:sp>
        <p:nvSpPr>
          <p:cNvPr id="75" name="Oval 74">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4" descr="Afbeeldingsresultaat voor zorgverzekering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06779" y="871183"/>
            <a:ext cx="1177468" cy="113873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810568" y="2421682"/>
            <a:ext cx="4133360" cy="3639289"/>
          </a:xfrm>
        </p:spPr>
        <p:txBody>
          <a:bodyPr anchor="ctr">
            <a:normAutofit/>
          </a:bodyPr>
          <a:lstStyle/>
          <a:p>
            <a:r>
              <a:rPr lang="nl-NL" sz="1400" b="1">
                <a:solidFill>
                  <a:srgbClr val="000000"/>
                </a:solidFill>
              </a:rPr>
              <a:t>Biologische of genetische aanleg</a:t>
            </a:r>
          </a:p>
          <a:p>
            <a:pPr lvl="1"/>
            <a:r>
              <a:rPr lang="nl-NL" sz="1400">
                <a:solidFill>
                  <a:srgbClr val="000000"/>
                </a:solidFill>
              </a:rPr>
              <a:t>DNA, geslacht, leeftijd</a:t>
            </a:r>
          </a:p>
          <a:p>
            <a:pPr marL="0" indent="0">
              <a:buNone/>
            </a:pPr>
            <a:endParaRPr lang="nl-NL" sz="1400">
              <a:solidFill>
                <a:srgbClr val="000000"/>
              </a:solidFill>
            </a:endParaRPr>
          </a:p>
          <a:p>
            <a:r>
              <a:rPr lang="nl-NL" sz="1400" b="1">
                <a:solidFill>
                  <a:srgbClr val="000000"/>
                </a:solidFill>
              </a:rPr>
              <a:t>Leefstijl </a:t>
            </a:r>
            <a:endParaRPr lang="nl-NL" sz="1400">
              <a:solidFill>
                <a:srgbClr val="000000"/>
              </a:solidFill>
            </a:endParaRPr>
          </a:p>
          <a:p>
            <a:pPr lvl="1"/>
            <a:r>
              <a:rPr lang="nl-NL" sz="1400">
                <a:solidFill>
                  <a:srgbClr val="000000"/>
                </a:solidFill>
              </a:rPr>
              <a:t>voedingsgewoonten, beweegpatroon, alcoholgedrag, roken, drugs, ontspanning</a:t>
            </a:r>
          </a:p>
          <a:p>
            <a:endParaRPr lang="nl-NL" sz="1400">
              <a:solidFill>
                <a:srgbClr val="000000"/>
              </a:solidFill>
            </a:endParaRPr>
          </a:p>
          <a:p>
            <a:r>
              <a:rPr lang="nl-NL" sz="1400" b="1">
                <a:solidFill>
                  <a:srgbClr val="000000"/>
                </a:solidFill>
              </a:rPr>
              <a:t>Externe factoren</a:t>
            </a:r>
            <a:endParaRPr lang="nl-NL" sz="1400">
              <a:solidFill>
                <a:srgbClr val="000000"/>
              </a:solidFill>
            </a:endParaRPr>
          </a:p>
          <a:p>
            <a:pPr lvl="1"/>
            <a:r>
              <a:rPr lang="nl-NL" sz="1400">
                <a:solidFill>
                  <a:srgbClr val="000000"/>
                </a:solidFill>
              </a:rPr>
              <a:t>Sociale en fysieke omgeving</a:t>
            </a:r>
          </a:p>
          <a:p>
            <a:pPr marL="0" indent="0">
              <a:buNone/>
            </a:pPr>
            <a:endParaRPr lang="nl-NL" sz="1400">
              <a:solidFill>
                <a:srgbClr val="000000"/>
              </a:solidFill>
            </a:endParaRPr>
          </a:p>
          <a:p>
            <a:r>
              <a:rPr lang="nl-NL" sz="1400" b="1">
                <a:solidFill>
                  <a:srgbClr val="000000"/>
                </a:solidFill>
              </a:rPr>
              <a:t>Gezondheidszorgvoorzieningen</a:t>
            </a:r>
            <a:endParaRPr lang="nl-NL" sz="1400">
              <a:solidFill>
                <a:srgbClr val="000000"/>
              </a:solidFill>
            </a:endParaRPr>
          </a:p>
          <a:p>
            <a:pPr lvl="1"/>
            <a:r>
              <a:rPr lang="nl-NL" sz="1400">
                <a:solidFill>
                  <a:srgbClr val="000000"/>
                </a:solidFill>
              </a:rPr>
              <a:t>organisatie, toegang en kwaliteit</a:t>
            </a:r>
          </a:p>
          <a:p>
            <a:pPr marL="0" indent="0">
              <a:buNone/>
            </a:pPr>
            <a:endParaRPr lang="nl-NL" sz="1400">
              <a:solidFill>
                <a:srgbClr val="000000"/>
              </a:solidFill>
            </a:endParaRPr>
          </a:p>
        </p:txBody>
      </p:sp>
      <p:sp>
        <p:nvSpPr>
          <p:cNvPr id="77" name="Oval 76">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10" descr="Afbeeldingsresultaat voor sociale omgevi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45815" y="281238"/>
            <a:ext cx="3217333" cy="21802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bie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85678" y="3434981"/>
            <a:ext cx="1205874" cy="1735071"/>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fbeeldingsresultaat voor DNA"/>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540046" y="5175630"/>
            <a:ext cx="2345355" cy="13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2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4400"/>
              <a:t>Omgeving</a:t>
            </a:r>
          </a:p>
        </p:txBody>
      </p:sp>
      <p:sp>
        <p:nvSpPr>
          <p:cNvPr id="3" name="Tijdelijke aanduiding voor inhoud 2"/>
          <p:cNvSpPr>
            <a:spLocks noGrp="1"/>
          </p:cNvSpPr>
          <p:nvPr>
            <p:ph idx="1"/>
          </p:nvPr>
        </p:nvSpPr>
        <p:spPr>
          <a:xfrm>
            <a:off x="838200" y="1825625"/>
            <a:ext cx="3797807" cy="4351338"/>
          </a:xfrm>
        </p:spPr>
        <p:txBody>
          <a:bodyPr>
            <a:normAutofit/>
          </a:bodyPr>
          <a:lstStyle/>
          <a:p>
            <a:pPr marL="0" indent="0">
              <a:buNone/>
            </a:pPr>
            <a:r>
              <a:rPr lang="nl-NL" sz="2000" b="1" u="sng"/>
              <a:t>ANGELO – raamwerk</a:t>
            </a:r>
          </a:p>
          <a:p>
            <a:pPr marL="0" indent="0">
              <a:buNone/>
            </a:pPr>
            <a:r>
              <a:rPr lang="nl-NL" sz="2000"/>
              <a:t>= </a:t>
            </a:r>
            <a:r>
              <a:rPr lang="en-US" sz="2000" b="1"/>
              <a:t>An</a:t>
            </a:r>
            <a:r>
              <a:rPr lang="en-US" sz="2000"/>
              <a:t>alysis </a:t>
            </a:r>
            <a:r>
              <a:rPr lang="en-US" sz="2000" b="1"/>
              <a:t>G</a:t>
            </a:r>
            <a:r>
              <a:rPr lang="en-US" sz="2000"/>
              <a:t>rid for </a:t>
            </a:r>
            <a:r>
              <a:rPr lang="en-US" sz="2000" b="1"/>
              <a:t>E</a:t>
            </a:r>
            <a:r>
              <a:rPr lang="en-US" sz="2000"/>
              <a:t>nvironments </a:t>
            </a:r>
            <a:r>
              <a:rPr lang="en-US" sz="2000" b="1"/>
              <a:t>L</a:t>
            </a:r>
            <a:r>
              <a:rPr lang="en-US" sz="2000"/>
              <a:t>inked to </a:t>
            </a:r>
            <a:r>
              <a:rPr lang="en-US" sz="2000" b="1"/>
              <a:t>O</a:t>
            </a:r>
            <a:r>
              <a:rPr lang="en-US" sz="2000"/>
              <a:t>besity</a:t>
            </a:r>
          </a:p>
          <a:p>
            <a:r>
              <a:rPr lang="nl-NL" sz="2000"/>
              <a:t>4 factoren</a:t>
            </a:r>
          </a:p>
          <a:p>
            <a:r>
              <a:rPr lang="nl-NL" sz="2000"/>
              <a:t>2 niveaus</a:t>
            </a:r>
          </a:p>
          <a:p>
            <a:endParaRPr lang="nl-NL" sz="2000"/>
          </a:p>
          <a:p>
            <a:pPr marL="0" indent="0">
              <a:buNone/>
            </a:pPr>
            <a:endParaRPr lang="nl-NL" sz="2000"/>
          </a:p>
        </p:txBody>
      </p:sp>
      <p:pic>
        <p:nvPicPr>
          <p:cNvPr id="4" name="Tijdelijke aanduiding voor inhoud 5"/>
          <p:cNvPicPr>
            <a:picLocks noChangeAspect="1"/>
          </p:cNvPicPr>
          <p:nvPr/>
        </p:nvPicPr>
        <p:blipFill rotWithShape="1">
          <a:blip r:embed="rId3" cstate="print">
            <a:extLst>
              <a:ext uri="{28A0092B-C50C-407E-A947-70E740481C1C}">
                <a14:useLocalDpi xmlns:a14="http://schemas.microsoft.com/office/drawing/2010/main" val="0"/>
              </a:ext>
            </a:extLst>
          </a:blip>
          <a:srcRect r="1" b="4464"/>
          <a:stretch/>
        </p:blipFill>
        <p:spPr>
          <a:xfrm>
            <a:off x="5120640" y="1904281"/>
            <a:ext cx="6233160" cy="4272681"/>
          </a:xfrm>
          <a:prstGeom prst="rect">
            <a:avLst/>
          </a:prstGeom>
        </p:spPr>
      </p:pic>
    </p:spTree>
    <p:extLst>
      <p:ext uri="{BB962C8B-B14F-4D97-AF65-F5344CB8AC3E}">
        <p14:creationId xmlns:p14="http://schemas.microsoft.com/office/powerpoint/2010/main" val="1466615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sz="3700">
                <a:solidFill>
                  <a:srgbClr val="FFFFFF"/>
                </a:solidFill>
              </a:rPr>
              <a:t>Externe factoren kunnen worden ingedeeld in het Angelo raamwerk</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1500">
                <a:solidFill>
                  <a:srgbClr val="000000"/>
                </a:solidFill>
              </a:rPr>
              <a:t>Interne factoren lichaam/DNA</a:t>
            </a:r>
          </a:p>
          <a:p>
            <a:r>
              <a:rPr lang="nl-NL" sz="1500">
                <a:solidFill>
                  <a:srgbClr val="000000"/>
                </a:solidFill>
              </a:rPr>
              <a:t>Externe factoren</a:t>
            </a:r>
          </a:p>
          <a:p>
            <a:pPr lvl="1"/>
            <a:r>
              <a:rPr lang="nl-NL" sz="1500">
                <a:solidFill>
                  <a:srgbClr val="000000"/>
                </a:solidFill>
              </a:rPr>
              <a:t>Sociaal/cultureel</a:t>
            </a:r>
          </a:p>
          <a:p>
            <a:pPr lvl="1"/>
            <a:r>
              <a:rPr lang="nl-NL" sz="1500">
                <a:solidFill>
                  <a:srgbClr val="000000"/>
                </a:solidFill>
              </a:rPr>
              <a:t>Fysiek </a:t>
            </a:r>
          </a:p>
          <a:p>
            <a:pPr lvl="1"/>
            <a:r>
              <a:rPr lang="nl-NL" sz="1500">
                <a:solidFill>
                  <a:srgbClr val="000000"/>
                </a:solidFill>
              </a:rPr>
              <a:t>Politiek </a:t>
            </a:r>
          </a:p>
          <a:p>
            <a:pPr lvl="1"/>
            <a:r>
              <a:rPr lang="nl-NL" sz="1500">
                <a:solidFill>
                  <a:srgbClr val="000000"/>
                </a:solidFill>
              </a:rPr>
              <a:t>Economisch</a:t>
            </a:r>
          </a:p>
          <a:p>
            <a:pPr marL="457200" lvl="1" indent="0">
              <a:buNone/>
            </a:pPr>
            <a:endParaRPr lang="nl-NL" sz="1500">
              <a:solidFill>
                <a:srgbClr val="000000"/>
              </a:solidFill>
            </a:endParaRPr>
          </a:p>
          <a:p>
            <a:pPr marL="457200" lvl="1" indent="0">
              <a:buNone/>
            </a:pPr>
            <a:r>
              <a:rPr lang="nl-NL" sz="1500">
                <a:solidFill>
                  <a:srgbClr val="000000"/>
                </a:solidFill>
              </a:rPr>
              <a:t>Het ANGELO-raamwerk</a:t>
            </a:r>
          </a:p>
          <a:p>
            <a:pPr marL="457200" lvl="1" indent="0">
              <a:buNone/>
            </a:pPr>
            <a:r>
              <a:rPr lang="nl-NL" sz="1500">
                <a:solidFill>
                  <a:srgbClr val="000000"/>
                </a:solidFill>
              </a:rPr>
              <a:t>Microniveau		: thuis, school &amp; werk</a:t>
            </a:r>
          </a:p>
          <a:p>
            <a:pPr marL="457200" lvl="1" indent="0">
              <a:buNone/>
            </a:pPr>
            <a:r>
              <a:rPr lang="nl-NL" sz="1500">
                <a:solidFill>
                  <a:srgbClr val="000000"/>
                </a:solidFill>
              </a:rPr>
              <a:t>Macroniveau	: wijk, gemeente &amp; land</a:t>
            </a:r>
          </a:p>
          <a:p>
            <a:pPr marL="457200" lvl="1" indent="0">
              <a:buNone/>
            </a:pPr>
            <a:endParaRPr lang="nl-NL" sz="1500">
              <a:solidFill>
                <a:srgbClr val="000000"/>
              </a:solidFill>
            </a:endParaRPr>
          </a:p>
          <a:p>
            <a:r>
              <a:rPr lang="nl-NL" sz="1500">
                <a:solidFill>
                  <a:srgbClr val="000000"/>
                </a:solidFill>
              </a:rPr>
              <a:t>Gedragsfactoren/leefstijl</a:t>
            </a:r>
          </a:p>
          <a:p>
            <a:pPr lvl="1"/>
            <a:r>
              <a:rPr lang="nl-NL" sz="1500">
                <a:solidFill>
                  <a:srgbClr val="000000"/>
                </a:solidFill>
              </a:rPr>
              <a:t>Bewegen</a:t>
            </a:r>
          </a:p>
          <a:p>
            <a:pPr lvl="1"/>
            <a:r>
              <a:rPr lang="nl-NL" sz="1500">
                <a:solidFill>
                  <a:srgbClr val="000000"/>
                </a:solidFill>
              </a:rPr>
              <a:t>Voeding</a:t>
            </a:r>
          </a:p>
          <a:p>
            <a:pPr lvl="1"/>
            <a:r>
              <a:rPr lang="nl-NL" sz="1500">
                <a:solidFill>
                  <a:srgbClr val="000000"/>
                </a:solidFill>
              </a:rPr>
              <a:t>Ontspanning</a:t>
            </a:r>
          </a:p>
          <a:p>
            <a:pPr lvl="1"/>
            <a:r>
              <a:rPr lang="nl-NL" sz="1500">
                <a:solidFill>
                  <a:srgbClr val="000000"/>
                </a:solidFill>
              </a:rPr>
              <a:t>Roken/Drugs/Alcohol</a:t>
            </a:r>
          </a:p>
          <a:p>
            <a:r>
              <a:rPr lang="nl-NL" sz="1500">
                <a:solidFill>
                  <a:srgbClr val="000000"/>
                </a:solidFill>
              </a:rPr>
              <a:t>Gezondheidszorg voorzieningen</a:t>
            </a:r>
          </a:p>
          <a:p>
            <a:endParaRPr lang="nl-NL" sz="1500">
              <a:solidFill>
                <a:srgbClr val="000000"/>
              </a:solidFill>
            </a:endParaRPr>
          </a:p>
        </p:txBody>
      </p:sp>
    </p:spTree>
    <p:extLst>
      <p:ext uri="{BB962C8B-B14F-4D97-AF65-F5344CB8AC3E}">
        <p14:creationId xmlns:p14="http://schemas.microsoft.com/office/powerpoint/2010/main" val="415311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sz="4400">
                <a:solidFill>
                  <a:srgbClr val="FFFFFF"/>
                </a:solidFill>
              </a:rPr>
              <a:t>4 factoren van het Angelo raamwerk</a:t>
            </a:r>
          </a:p>
        </p:txBody>
      </p:sp>
      <p:sp>
        <p:nvSpPr>
          <p:cNvPr id="3" name="Tijdelijke aanduiding voor inhoud 2"/>
          <p:cNvSpPr>
            <a:spLocks noGrp="1"/>
          </p:cNvSpPr>
          <p:nvPr>
            <p:ph idx="1"/>
          </p:nvPr>
        </p:nvSpPr>
        <p:spPr>
          <a:xfrm>
            <a:off x="6090574" y="801866"/>
            <a:ext cx="5306084" cy="5230634"/>
          </a:xfrm>
        </p:spPr>
        <p:txBody>
          <a:bodyPr anchor="ctr">
            <a:normAutofit/>
          </a:bodyPr>
          <a:lstStyle/>
          <a:p>
            <a:pPr marL="0" indent="0">
              <a:buNone/>
            </a:pPr>
            <a:r>
              <a:rPr lang="nl-NL" sz="1700">
                <a:solidFill>
                  <a:srgbClr val="000000"/>
                </a:solidFill>
              </a:rPr>
              <a:t>1. Fysieke omgeving</a:t>
            </a:r>
          </a:p>
          <a:p>
            <a:pPr marL="0" indent="0">
              <a:buNone/>
            </a:pPr>
            <a:r>
              <a:rPr lang="nl-NL" sz="1700">
                <a:solidFill>
                  <a:srgbClr val="000000"/>
                </a:solidFill>
              </a:rPr>
              <a:t>Aanwezigheid van </a:t>
            </a:r>
            <a:r>
              <a:rPr lang="nl-NL" sz="1700" b="1">
                <a:solidFill>
                  <a:srgbClr val="000000"/>
                </a:solidFill>
              </a:rPr>
              <a:t>tastbare middelen en voorwerpen </a:t>
            </a:r>
            <a:r>
              <a:rPr lang="nl-NL" sz="1700">
                <a:solidFill>
                  <a:srgbClr val="000000"/>
                </a:solidFill>
              </a:rPr>
              <a:t>om (on)gezond gedrag te vertonen. </a:t>
            </a:r>
          </a:p>
          <a:p>
            <a:pPr marL="0" indent="0">
              <a:buNone/>
            </a:pPr>
            <a:endParaRPr lang="nl-NL" sz="1700">
              <a:solidFill>
                <a:srgbClr val="000000"/>
              </a:solidFill>
            </a:endParaRPr>
          </a:p>
          <a:p>
            <a:pPr marL="0" indent="0">
              <a:buNone/>
            </a:pPr>
            <a:r>
              <a:rPr lang="nl-NL" sz="1700">
                <a:solidFill>
                  <a:srgbClr val="000000"/>
                </a:solidFill>
              </a:rPr>
              <a:t>2. Economische omgeving</a:t>
            </a:r>
          </a:p>
          <a:p>
            <a:pPr marL="0" indent="0">
              <a:buNone/>
            </a:pPr>
            <a:r>
              <a:rPr lang="nl-NL" sz="1700" b="1">
                <a:solidFill>
                  <a:srgbClr val="000000"/>
                </a:solidFill>
              </a:rPr>
              <a:t>Kosten </a:t>
            </a:r>
            <a:r>
              <a:rPr lang="nl-NL" sz="1700">
                <a:solidFill>
                  <a:srgbClr val="000000"/>
                </a:solidFill>
              </a:rPr>
              <a:t>gerelateerd aan (on)gezond gedrag </a:t>
            </a:r>
          </a:p>
          <a:p>
            <a:pPr marL="0" indent="0">
              <a:buNone/>
            </a:pPr>
            <a:endParaRPr lang="nl-NL" sz="1700">
              <a:solidFill>
                <a:srgbClr val="000000"/>
              </a:solidFill>
            </a:endParaRPr>
          </a:p>
          <a:p>
            <a:pPr marL="0" indent="0">
              <a:buNone/>
            </a:pPr>
            <a:r>
              <a:rPr lang="nl-NL" sz="1700">
                <a:solidFill>
                  <a:srgbClr val="000000"/>
                </a:solidFill>
              </a:rPr>
              <a:t>3. Politieke omgeving</a:t>
            </a:r>
          </a:p>
          <a:p>
            <a:pPr marL="0" indent="0">
              <a:buNone/>
            </a:pPr>
            <a:r>
              <a:rPr lang="nl-NL" sz="1700">
                <a:solidFill>
                  <a:srgbClr val="000000"/>
                </a:solidFill>
              </a:rPr>
              <a:t>Wat zijn de </a:t>
            </a:r>
            <a:r>
              <a:rPr lang="nl-NL" sz="1700" b="1">
                <a:solidFill>
                  <a:srgbClr val="000000"/>
                </a:solidFill>
              </a:rPr>
              <a:t>wetten en regels </a:t>
            </a:r>
            <a:r>
              <a:rPr lang="nl-NL" sz="1700">
                <a:solidFill>
                  <a:srgbClr val="000000"/>
                </a:solidFill>
              </a:rPr>
              <a:t>die het gezondheidsgedrag kunnen beïnvloeden? </a:t>
            </a:r>
          </a:p>
          <a:p>
            <a:pPr marL="0" indent="0">
              <a:buNone/>
            </a:pPr>
            <a:endParaRPr lang="nl-NL" sz="1700">
              <a:solidFill>
                <a:srgbClr val="000000"/>
              </a:solidFill>
            </a:endParaRPr>
          </a:p>
          <a:p>
            <a:pPr marL="0" indent="0">
              <a:buNone/>
            </a:pPr>
            <a:r>
              <a:rPr lang="nl-NL" sz="1700">
                <a:solidFill>
                  <a:srgbClr val="000000"/>
                </a:solidFill>
              </a:rPr>
              <a:t>4. Sociaal-culturele omgeving</a:t>
            </a:r>
          </a:p>
          <a:p>
            <a:pPr marL="0" indent="0">
              <a:buNone/>
            </a:pPr>
            <a:r>
              <a:rPr lang="nl-NL" sz="1700">
                <a:solidFill>
                  <a:srgbClr val="000000"/>
                </a:solidFill>
              </a:rPr>
              <a:t>Wat zijn de houdingen en </a:t>
            </a:r>
            <a:r>
              <a:rPr lang="nl-NL" sz="1700" b="1">
                <a:solidFill>
                  <a:srgbClr val="000000"/>
                </a:solidFill>
              </a:rPr>
              <a:t>opvattingen van mensen </a:t>
            </a:r>
            <a:r>
              <a:rPr lang="nl-NL" sz="1700">
                <a:solidFill>
                  <a:srgbClr val="000000"/>
                </a:solidFill>
              </a:rPr>
              <a:t>in de omgeving.</a:t>
            </a:r>
          </a:p>
          <a:p>
            <a:pPr marL="0" indent="0">
              <a:buNone/>
            </a:pPr>
            <a:r>
              <a:rPr lang="nl-NL" sz="1700">
                <a:solidFill>
                  <a:srgbClr val="000000"/>
                </a:solidFill>
              </a:rPr>
              <a:t> </a:t>
            </a:r>
          </a:p>
          <a:p>
            <a:endParaRPr lang="nl-NL" sz="1700">
              <a:solidFill>
                <a:srgbClr val="000000"/>
              </a:solidFill>
            </a:endParaRPr>
          </a:p>
        </p:txBody>
      </p:sp>
    </p:spTree>
    <p:extLst>
      <p:ext uri="{BB962C8B-B14F-4D97-AF65-F5344CB8AC3E}">
        <p14:creationId xmlns:p14="http://schemas.microsoft.com/office/powerpoint/2010/main" val="23195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1179226" y="826680"/>
            <a:ext cx="9833548" cy="1325563"/>
          </a:xfrm>
        </p:spPr>
        <p:txBody>
          <a:bodyPr>
            <a:normAutofit/>
          </a:bodyPr>
          <a:lstStyle/>
          <a:p>
            <a:pPr algn="ctr"/>
            <a:r>
              <a:rPr lang="nl-NL" sz="4000">
                <a:solidFill>
                  <a:srgbClr val="FFFFFF"/>
                </a:solidFill>
              </a:rPr>
              <a:t>Macro en micro niveau</a:t>
            </a:r>
          </a:p>
        </p:txBody>
      </p:sp>
      <p:sp>
        <p:nvSpPr>
          <p:cNvPr id="3" name="Tijdelijke aanduiding voor inhoud 2"/>
          <p:cNvSpPr>
            <a:spLocks noGrp="1"/>
          </p:cNvSpPr>
          <p:nvPr>
            <p:ph idx="1"/>
          </p:nvPr>
        </p:nvSpPr>
        <p:spPr>
          <a:xfrm>
            <a:off x="1179226" y="3092970"/>
            <a:ext cx="9833548" cy="2693976"/>
          </a:xfrm>
        </p:spPr>
        <p:txBody>
          <a:bodyPr>
            <a:normAutofit/>
          </a:bodyPr>
          <a:lstStyle/>
          <a:p>
            <a:pPr marL="0" indent="0">
              <a:buNone/>
            </a:pPr>
            <a:r>
              <a:rPr lang="nl-NL" sz="1900">
                <a:solidFill>
                  <a:srgbClr val="000000"/>
                </a:solidFill>
              </a:rPr>
              <a:t>1. Micro – niveau </a:t>
            </a:r>
          </a:p>
          <a:p>
            <a:pPr lvl="1"/>
            <a:r>
              <a:rPr lang="nl-NL" sz="1900">
                <a:solidFill>
                  <a:srgbClr val="000000"/>
                </a:solidFill>
              </a:rPr>
              <a:t>Waar wordt het gedrag uitgevoerd?</a:t>
            </a:r>
          </a:p>
          <a:p>
            <a:pPr lvl="1"/>
            <a:r>
              <a:rPr lang="nl-NL" sz="1900">
                <a:solidFill>
                  <a:srgbClr val="000000"/>
                </a:solidFill>
              </a:rPr>
              <a:t>thuis, buurt of school </a:t>
            </a:r>
          </a:p>
          <a:p>
            <a:pPr marL="457200" lvl="1" indent="0">
              <a:buNone/>
            </a:pPr>
            <a:endParaRPr lang="nl-NL" sz="1900">
              <a:solidFill>
                <a:srgbClr val="000000"/>
              </a:solidFill>
            </a:endParaRPr>
          </a:p>
          <a:p>
            <a:pPr marL="0" indent="0">
              <a:buNone/>
            </a:pPr>
            <a:r>
              <a:rPr lang="nl-NL" sz="1900">
                <a:solidFill>
                  <a:srgbClr val="000000"/>
                </a:solidFill>
              </a:rPr>
              <a:t>2. Macro – niveau</a:t>
            </a:r>
          </a:p>
          <a:p>
            <a:pPr lvl="1"/>
            <a:r>
              <a:rPr lang="nl-NL" sz="1900">
                <a:solidFill>
                  <a:srgbClr val="000000"/>
                </a:solidFill>
              </a:rPr>
              <a:t>De niveaus hierboven</a:t>
            </a:r>
          </a:p>
          <a:p>
            <a:pPr lvl="1"/>
            <a:r>
              <a:rPr lang="nl-NL" sz="1900">
                <a:solidFill>
                  <a:srgbClr val="000000"/>
                </a:solidFill>
              </a:rPr>
              <a:t>Voedingsindustrie, schoolbestuur, gemeentebestuur, Nederlandse wet</a:t>
            </a:r>
          </a:p>
          <a:p>
            <a:pPr lvl="1"/>
            <a:r>
              <a:rPr lang="nl-NL" sz="1900">
                <a:solidFill>
                  <a:srgbClr val="000000"/>
                </a:solidFill>
              </a:rPr>
              <a:t>Wijk, gemeente, land</a:t>
            </a:r>
          </a:p>
          <a:p>
            <a:pPr marL="0" indent="0">
              <a:buNone/>
            </a:pPr>
            <a:endParaRPr lang="nl-NL" sz="1900">
              <a:solidFill>
                <a:srgbClr val="000000"/>
              </a:solidFill>
            </a:endParaRPr>
          </a:p>
        </p:txBody>
      </p:sp>
    </p:spTree>
    <p:extLst>
      <p:ext uri="{BB962C8B-B14F-4D97-AF65-F5344CB8AC3E}">
        <p14:creationId xmlns:p14="http://schemas.microsoft.com/office/powerpoint/2010/main" val="3800182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a:solidFill>
                  <a:srgbClr val="FFFFFF"/>
                </a:solidFill>
                <a:latin typeface="+mj-lt"/>
                <a:ea typeface="+mj-ea"/>
                <a:cs typeface="+mj-cs"/>
              </a:rPr>
              <a:t>Het ANGELO-raamwerk</a:t>
            </a:r>
          </a:p>
        </p:txBody>
      </p:sp>
      <p:pic>
        <p:nvPicPr>
          <p:cNvPr id="5" name="Tijdelijke aanduiding voor inhoud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79341" y="1625155"/>
            <a:ext cx="5017318" cy="3599926"/>
          </a:xfrm>
          <a:prstGeom prst="rect">
            <a:avLst/>
          </a:prstGeom>
          <a:ln w="9525">
            <a:noFill/>
          </a:ln>
        </p:spPr>
      </p:pic>
    </p:spTree>
    <p:extLst>
      <p:ext uri="{BB962C8B-B14F-4D97-AF65-F5344CB8AC3E}">
        <p14:creationId xmlns:p14="http://schemas.microsoft.com/office/powerpoint/2010/main" val="2422820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7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083" t="12291" r="19180" b="6250"/>
          <a:stretch/>
        </p:blipFill>
        <p:spPr bwMode="auto">
          <a:xfrm>
            <a:off x="2464466" y="643467"/>
            <a:ext cx="7263067"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60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21516" y="640263"/>
            <a:ext cx="6204984" cy="1344975"/>
          </a:xfrm>
        </p:spPr>
        <p:txBody>
          <a:bodyPr>
            <a:normAutofit/>
          </a:bodyPr>
          <a:lstStyle/>
          <a:p>
            <a:r>
              <a:rPr lang="nl-NL" sz="4000"/>
              <a:t>Gezondheid </a:t>
            </a:r>
          </a:p>
        </p:txBody>
      </p:sp>
      <p:sp>
        <p:nvSpPr>
          <p:cNvPr id="3" name="Tijdelijke aanduiding voor inhoud 2"/>
          <p:cNvSpPr>
            <a:spLocks noGrp="1"/>
          </p:cNvSpPr>
          <p:nvPr>
            <p:ph idx="1"/>
          </p:nvPr>
        </p:nvSpPr>
        <p:spPr>
          <a:xfrm>
            <a:off x="821515" y="2121762"/>
            <a:ext cx="6204984" cy="3626917"/>
          </a:xfrm>
        </p:spPr>
        <p:txBody>
          <a:bodyPr>
            <a:normAutofit/>
          </a:bodyPr>
          <a:lstStyle/>
          <a:p>
            <a:pPr marL="0" indent="0">
              <a:buNone/>
            </a:pPr>
            <a:r>
              <a:rPr lang="nl-NL" sz="2200"/>
              <a:t>Gezondheid van mensen wordt bepaald door vier factoren:</a:t>
            </a:r>
          </a:p>
          <a:p>
            <a:pPr lvl="1"/>
            <a:r>
              <a:rPr lang="nl-NL" sz="2200"/>
              <a:t>Biologische of genetische aanleg (DNA, geslacht, leeftijd)</a:t>
            </a:r>
          </a:p>
          <a:p>
            <a:pPr lvl="1"/>
            <a:r>
              <a:rPr lang="nl-NL" sz="2200"/>
              <a:t>Leefstijl (voedingsgewoonten, beweegpatroon, roken, alcoholgedrag, voeding</a:t>
            </a:r>
          </a:p>
          <a:p>
            <a:pPr lvl="1"/>
            <a:r>
              <a:rPr lang="nl-NL" sz="2200"/>
              <a:t>Sociale en fysieke omgeving (sociale relaties, werk &amp; wonen)</a:t>
            </a:r>
          </a:p>
          <a:p>
            <a:pPr lvl="1"/>
            <a:r>
              <a:rPr lang="nl-NL" sz="2200"/>
              <a:t>Gezondheidszorg (organisatie, toegang en kwaliteit)</a:t>
            </a:r>
          </a:p>
        </p:txBody>
      </p:sp>
      <p:pic>
        <p:nvPicPr>
          <p:cNvPr id="5" name="Afbeelding 4"/>
          <p:cNvPicPr>
            <a:picLocks noChangeAspect="1"/>
          </p:cNvPicPr>
          <p:nvPr/>
        </p:nvPicPr>
        <p:blipFill rotWithShape="1">
          <a:blip r:embed="rId3"/>
          <a:srcRect r="-1" b="12550"/>
          <a:stretch/>
        </p:blipFill>
        <p:spPr>
          <a:xfrm>
            <a:off x="7829551" y="306909"/>
            <a:ext cx="4042409" cy="2286000"/>
          </a:xfrm>
          <a:prstGeom prst="rect">
            <a:avLst/>
          </a:prstGeom>
        </p:spPr>
      </p:pic>
      <p:pic>
        <p:nvPicPr>
          <p:cNvPr id="6" name="Afbeelding 5"/>
          <p:cNvPicPr>
            <a:picLocks noChangeAspect="1"/>
          </p:cNvPicPr>
          <p:nvPr/>
        </p:nvPicPr>
        <p:blipFill rotWithShape="1">
          <a:blip r:embed="rId4"/>
          <a:srcRect l="6664" r="5664" b="-2"/>
          <a:stretch/>
        </p:blipFill>
        <p:spPr>
          <a:xfrm>
            <a:off x="7829551" y="2828925"/>
            <a:ext cx="4042410" cy="3388994"/>
          </a:xfrm>
          <a:prstGeom prst="rect">
            <a:avLst/>
          </a:prstGeom>
        </p:spPr>
      </p:pic>
    </p:spTree>
    <p:extLst>
      <p:ext uri="{BB962C8B-B14F-4D97-AF65-F5344CB8AC3E}">
        <p14:creationId xmlns:p14="http://schemas.microsoft.com/office/powerpoint/2010/main" val="464752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sz="3700">
                <a:solidFill>
                  <a:srgbClr val="FFFFFF"/>
                </a:solidFill>
              </a:rPr>
              <a:t>Ontstaan van voedingsmiddelen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Ver voor de jaartelling leefden mensen van jagen, vissen en verzamelen van eetbare planten(delen). </a:t>
            </a:r>
          </a:p>
          <a:p>
            <a:r>
              <a:rPr lang="nl-NL" sz="2400">
                <a:solidFill>
                  <a:srgbClr val="000000"/>
                </a:solidFill>
              </a:rPr>
              <a:t>Vroeger ging het bij voeding voornamelijk om de fysieke behoefte aan energie. </a:t>
            </a:r>
          </a:p>
          <a:p>
            <a:r>
              <a:rPr lang="nl-NL" sz="2400">
                <a:solidFill>
                  <a:srgbClr val="000000"/>
                </a:solidFill>
              </a:rPr>
              <a:t>Tegenwoordig is voedsel in westerse landen overal beschikbaar in de vorm van verschillende voedingsmiddelen. </a:t>
            </a:r>
          </a:p>
          <a:p>
            <a:r>
              <a:rPr lang="nl-NL" sz="2400">
                <a:solidFill>
                  <a:srgbClr val="000000"/>
                </a:solidFill>
              </a:rPr>
              <a:t>Nu hebben we meer eisen aan voeding dan alleen energiebehoefte.</a:t>
            </a:r>
          </a:p>
          <a:p>
            <a:r>
              <a:rPr lang="nl-NL" sz="2400">
                <a:solidFill>
                  <a:srgbClr val="000000"/>
                </a:solidFill>
              </a:rPr>
              <a:t>Ook heeft voeding een belangrijke rol in het sociaal verkeer.</a:t>
            </a:r>
          </a:p>
          <a:p>
            <a:endParaRPr lang="nl-NL" sz="2400">
              <a:solidFill>
                <a:srgbClr val="000000"/>
              </a:solidFill>
            </a:endParaRPr>
          </a:p>
        </p:txBody>
      </p:sp>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1374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sz="4400">
                <a:solidFill>
                  <a:srgbClr val="000000"/>
                </a:solidFill>
              </a:rPr>
              <a:t>Voedingsstoffen</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fbeeldingsresultaat voor voedingsstoff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49" y="2624342"/>
            <a:ext cx="3661831" cy="162951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090574" y="2421682"/>
            <a:ext cx="4977578" cy="3639289"/>
          </a:xfrm>
        </p:spPr>
        <p:txBody>
          <a:bodyPr anchor="ctr">
            <a:normAutofit/>
          </a:bodyPr>
          <a:lstStyle/>
          <a:p>
            <a:pPr marL="0" indent="0">
              <a:buNone/>
            </a:pPr>
            <a:r>
              <a:rPr lang="nl-NL" sz="2000">
                <a:solidFill>
                  <a:srgbClr val="000000"/>
                </a:solidFill>
              </a:rPr>
              <a:t>Er zijn in totaal zes verschillende voedingsstoffen. Welke zijn dat?</a:t>
            </a:r>
          </a:p>
          <a:p>
            <a:pPr marL="0" indent="0">
              <a:buNone/>
            </a:pPr>
            <a:endParaRPr lang="nl-NL" sz="2000">
              <a:solidFill>
                <a:srgbClr val="000000"/>
              </a:solidFill>
            </a:endParaRPr>
          </a:p>
          <a:p>
            <a:pPr marL="457200" indent="-457200">
              <a:buFont typeface="+mj-lt"/>
              <a:buAutoNum type="arabicPeriod"/>
            </a:pPr>
            <a:r>
              <a:rPr lang="nl-NL" sz="2000">
                <a:solidFill>
                  <a:srgbClr val="000000"/>
                </a:solidFill>
              </a:rPr>
              <a:t>Vetten</a:t>
            </a:r>
          </a:p>
          <a:p>
            <a:pPr marL="457200" indent="-457200">
              <a:buFont typeface="+mj-lt"/>
              <a:buAutoNum type="arabicPeriod"/>
            </a:pPr>
            <a:r>
              <a:rPr lang="nl-NL" sz="2000">
                <a:solidFill>
                  <a:srgbClr val="000000"/>
                </a:solidFill>
              </a:rPr>
              <a:t>Eiwitten</a:t>
            </a:r>
          </a:p>
          <a:p>
            <a:pPr marL="457200" indent="-457200">
              <a:buFont typeface="+mj-lt"/>
              <a:buAutoNum type="arabicPeriod"/>
            </a:pPr>
            <a:r>
              <a:rPr lang="nl-NL" sz="2000">
                <a:solidFill>
                  <a:srgbClr val="000000"/>
                </a:solidFill>
              </a:rPr>
              <a:t>Koolhydraten</a:t>
            </a:r>
          </a:p>
          <a:p>
            <a:pPr marL="457200" indent="-457200">
              <a:buFont typeface="+mj-lt"/>
              <a:buAutoNum type="arabicPeriod"/>
            </a:pPr>
            <a:r>
              <a:rPr lang="nl-NL" sz="2000">
                <a:solidFill>
                  <a:srgbClr val="000000"/>
                </a:solidFill>
              </a:rPr>
              <a:t>Vitaminen</a:t>
            </a:r>
          </a:p>
          <a:p>
            <a:pPr marL="457200" indent="-457200">
              <a:buFont typeface="+mj-lt"/>
              <a:buAutoNum type="arabicPeriod"/>
            </a:pPr>
            <a:r>
              <a:rPr lang="nl-NL" sz="2000">
                <a:solidFill>
                  <a:srgbClr val="000000"/>
                </a:solidFill>
              </a:rPr>
              <a:t>Mineralen</a:t>
            </a:r>
          </a:p>
          <a:p>
            <a:pPr marL="457200" indent="-457200">
              <a:buFont typeface="+mj-lt"/>
              <a:buAutoNum type="arabicPeriod"/>
            </a:pPr>
            <a:r>
              <a:rPr lang="nl-NL" sz="2000">
                <a:solidFill>
                  <a:srgbClr val="000000"/>
                </a:solidFill>
              </a:rPr>
              <a:t>Water</a:t>
            </a:r>
          </a:p>
        </p:txBody>
      </p:sp>
      <p:pic>
        <p:nvPicPr>
          <p:cNvPr id="5" name="Afbeelding 4"/>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133444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713232"/>
            <a:ext cx="3374136" cy="5504688"/>
          </a:xfrm>
        </p:spPr>
        <p:txBody>
          <a:bodyPr vert="horz" lIns="91440" tIns="45720" rIns="91440" bIns="45720" rtlCol="0">
            <a:normAutofit/>
          </a:bodyPr>
          <a:lstStyle/>
          <a:p>
            <a:r>
              <a:rPr lang="en-US" sz="3700"/>
              <a:t>Functie van voedingsstoffen</a:t>
            </a:r>
          </a:p>
        </p:txBody>
      </p:sp>
      <p:pic>
        <p:nvPicPr>
          <p:cNvPr id="5" name="Afbeelding 4"/>
          <p:cNvPicPr>
            <a:picLocks noChangeAspect="1"/>
          </p:cNvPicPr>
          <p:nvPr/>
        </p:nvPicPr>
        <p:blipFill>
          <a:blip r:embed="rId3"/>
          <a:stretch>
            <a:fillRect/>
          </a:stretch>
        </p:blipFill>
        <p:spPr>
          <a:xfrm>
            <a:off x="0" y="6165669"/>
            <a:ext cx="2169840" cy="692331"/>
          </a:xfrm>
          <a:prstGeom prst="rect">
            <a:avLst/>
          </a:prstGeom>
        </p:spPr>
      </p:pic>
      <p:graphicFrame>
        <p:nvGraphicFramePr>
          <p:cNvPr id="8" name="Tijdelijke aanduiding voor inhoud 2">
            <a:extLst>
              <a:ext uri="{FF2B5EF4-FFF2-40B4-BE49-F238E27FC236}">
                <a16:creationId xmlns:a16="http://schemas.microsoft.com/office/drawing/2014/main" id="{9F23A818-C5AD-4BDD-907B-E6C3C52092DE}"/>
              </a:ext>
            </a:extLst>
          </p:cNvPr>
          <p:cNvGraphicFramePr/>
          <p:nvPr>
            <p:extLst>
              <p:ext uri="{D42A27DB-BD31-4B8C-83A1-F6EECF244321}">
                <p14:modId xmlns:p14="http://schemas.microsoft.com/office/powerpoint/2010/main" val="2048827178"/>
              </p:ext>
            </p:extLst>
          </p:nvPr>
        </p:nvGraphicFramePr>
        <p:xfrm>
          <a:off x="5093208" y="71323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665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Voedingsstoffen</a:t>
            </a:r>
          </a:p>
        </p:txBody>
      </p:sp>
      <p:sp>
        <p:nvSpPr>
          <p:cNvPr id="3" name="Tijdelijke aanduiding voor inhoud 2"/>
          <p:cNvSpPr>
            <a:spLocks noGrp="1"/>
          </p:cNvSpPr>
          <p:nvPr>
            <p:ph idx="1"/>
          </p:nvPr>
        </p:nvSpPr>
        <p:spPr>
          <a:xfrm>
            <a:off x="643468" y="2638043"/>
            <a:ext cx="3363974" cy="3415623"/>
          </a:xfrm>
        </p:spPr>
        <p:txBody>
          <a:bodyPr>
            <a:normAutofit/>
          </a:bodyPr>
          <a:lstStyle/>
          <a:p>
            <a:pPr marL="0" indent="0">
              <a:buNone/>
            </a:pPr>
            <a:r>
              <a:rPr lang="nl-NL" sz="1700"/>
              <a:t>Welke functie heeft iedere voedingsstoffen. Welke zijn dat?</a:t>
            </a:r>
          </a:p>
          <a:p>
            <a:pPr marL="0" indent="0">
              <a:buNone/>
            </a:pPr>
            <a:endParaRPr lang="nl-NL" sz="1700"/>
          </a:p>
          <a:p>
            <a:pPr marL="457200" indent="-457200">
              <a:buFont typeface="+mj-lt"/>
              <a:buAutoNum type="arabicPeriod"/>
            </a:pPr>
            <a:r>
              <a:rPr lang="nl-NL" sz="1700"/>
              <a:t>Vetten </a:t>
            </a:r>
            <a:r>
              <a:rPr lang="nl-NL" sz="1700">
                <a:sym typeface="Wingdings" panose="05000000000000000000" pitchFamily="2" charset="2"/>
              </a:rPr>
              <a:t> brandstof/bouwstof</a:t>
            </a:r>
            <a:endParaRPr lang="nl-NL" sz="1700"/>
          </a:p>
          <a:p>
            <a:pPr marL="457200" indent="-457200">
              <a:buFont typeface="+mj-lt"/>
              <a:buAutoNum type="arabicPeriod"/>
            </a:pPr>
            <a:r>
              <a:rPr lang="nl-NL" sz="1700"/>
              <a:t>Eiwitten </a:t>
            </a:r>
            <a:r>
              <a:rPr lang="nl-NL" sz="1700">
                <a:sym typeface="Wingdings" panose="05000000000000000000" pitchFamily="2" charset="2"/>
              </a:rPr>
              <a:t> bouwstof</a:t>
            </a:r>
            <a:endParaRPr lang="nl-NL" sz="1700"/>
          </a:p>
          <a:p>
            <a:pPr marL="457200" indent="-457200">
              <a:buFont typeface="+mj-lt"/>
              <a:buAutoNum type="arabicPeriod"/>
            </a:pPr>
            <a:r>
              <a:rPr lang="nl-NL" sz="1700"/>
              <a:t>Koolhydraten </a:t>
            </a:r>
            <a:r>
              <a:rPr lang="nl-NL" sz="1700">
                <a:sym typeface="Wingdings" panose="05000000000000000000" pitchFamily="2" charset="2"/>
              </a:rPr>
              <a:t> brandstof</a:t>
            </a:r>
            <a:endParaRPr lang="nl-NL" sz="1700"/>
          </a:p>
          <a:p>
            <a:pPr marL="457200" indent="-457200">
              <a:buFont typeface="+mj-lt"/>
              <a:buAutoNum type="arabicPeriod"/>
            </a:pPr>
            <a:r>
              <a:rPr lang="nl-NL" sz="1700"/>
              <a:t>Vitaminen </a:t>
            </a:r>
            <a:r>
              <a:rPr lang="nl-NL" sz="1700">
                <a:sym typeface="Wingdings" panose="05000000000000000000" pitchFamily="2" charset="2"/>
              </a:rPr>
              <a:t> regulerende stof</a:t>
            </a:r>
            <a:endParaRPr lang="nl-NL" sz="1700"/>
          </a:p>
          <a:p>
            <a:pPr marL="457200" indent="-457200">
              <a:buFont typeface="+mj-lt"/>
              <a:buAutoNum type="arabicPeriod"/>
            </a:pPr>
            <a:r>
              <a:rPr lang="nl-NL" sz="1700"/>
              <a:t>Mineralen </a:t>
            </a:r>
            <a:r>
              <a:rPr lang="nl-NL" sz="1700">
                <a:sym typeface="Wingdings" panose="05000000000000000000" pitchFamily="2" charset="2"/>
              </a:rPr>
              <a:t> bouwstof/</a:t>
            </a:r>
            <a:br>
              <a:rPr lang="nl-NL" sz="1700">
                <a:sym typeface="Wingdings" panose="05000000000000000000" pitchFamily="2" charset="2"/>
              </a:rPr>
            </a:br>
            <a:r>
              <a:rPr lang="nl-NL" sz="1700">
                <a:sym typeface="Wingdings" panose="05000000000000000000" pitchFamily="2" charset="2"/>
              </a:rPr>
              <a:t>regulerende stof</a:t>
            </a:r>
            <a:endParaRPr lang="nl-NL" sz="1700"/>
          </a:p>
          <a:p>
            <a:pPr marL="457200" indent="-457200">
              <a:buFont typeface="+mj-lt"/>
              <a:buAutoNum type="arabicPeriod"/>
            </a:pPr>
            <a:r>
              <a:rPr lang="nl-NL" sz="1700"/>
              <a:t>Water </a:t>
            </a:r>
            <a:r>
              <a:rPr lang="nl-NL" sz="1700">
                <a:sym typeface="Wingdings" panose="05000000000000000000" pitchFamily="2" charset="2"/>
              </a:rPr>
              <a:t> bouwstof </a:t>
            </a:r>
            <a:endParaRPr lang="nl-NL" sz="1700"/>
          </a:p>
        </p:txBody>
      </p:sp>
      <p:pic>
        <p:nvPicPr>
          <p:cNvPr id="1026" name="Picture 2" descr="Afbeeldingsresultaat voor voedingsstoff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957771"/>
            <a:ext cx="6250769" cy="278159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024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4400"/>
              <a:t>Essentiele en niet-essentiële voedingsstoffen</a:t>
            </a: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graphicFrame>
        <p:nvGraphicFramePr>
          <p:cNvPr id="6" name="Tijdelijke aanduiding voor inhoud 2">
            <a:extLst>
              <a:ext uri="{FF2B5EF4-FFF2-40B4-BE49-F238E27FC236}">
                <a16:creationId xmlns:a16="http://schemas.microsoft.com/office/drawing/2014/main" id="{60B91CE7-86F4-4CC6-B89B-2088931255AB}"/>
              </a:ext>
            </a:extLst>
          </p:cNvPr>
          <p:cNvGraphicFramePr>
            <a:graphicFrameLocks noGrp="1"/>
          </p:cNvGraphicFramePr>
          <p:nvPr>
            <p:ph idx="1"/>
            <p:extLst>
              <p:ext uri="{D42A27DB-BD31-4B8C-83A1-F6EECF244321}">
                <p14:modId xmlns:p14="http://schemas.microsoft.com/office/powerpoint/2010/main" val="9517724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9265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21733" y="981091"/>
            <a:ext cx="4092951" cy="1624457"/>
          </a:xfrm>
        </p:spPr>
        <p:txBody>
          <a:bodyPr>
            <a:normAutofit/>
          </a:bodyPr>
          <a:lstStyle/>
          <a:p>
            <a:r>
              <a:rPr lang="nl-NL" sz="3600">
                <a:solidFill>
                  <a:schemeClr val="bg1"/>
                </a:solidFill>
              </a:rPr>
              <a:t>BMI of QI</a:t>
            </a:r>
          </a:p>
        </p:txBody>
      </p:sp>
      <p:cxnSp>
        <p:nvCxnSpPr>
          <p:cNvPr id="14" name="Straight Connector 1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21733" y="2834809"/>
            <a:ext cx="4092951" cy="3042099"/>
          </a:xfrm>
        </p:spPr>
        <p:txBody>
          <a:bodyPr anchor="t">
            <a:normAutofit/>
          </a:bodyPr>
          <a:lstStyle/>
          <a:p>
            <a:r>
              <a:rPr lang="nl-NL" sz="1400">
                <a:solidFill>
                  <a:schemeClr val="bg1"/>
                </a:solidFill>
              </a:rPr>
              <a:t>In 1943 introduceerden Amerikaanse levensverzekeringsmaatschappijen het begrip ‘ideaal gewicht’</a:t>
            </a:r>
          </a:p>
          <a:p>
            <a:r>
              <a:rPr lang="nl-NL" sz="1400">
                <a:solidFill>
                  <a:schemeClr val="bg1"/>
                </a:solidFill>
              </a:rPr>
              <a:t>Hiermee gingen ze uit van het gewicht dat de hoogste levensverwachting zou geven</a:t>
            </a:r>
          </a:p>
          <a:p>
            <a:r>
              <a:rPr lang="nl-NL" sz="1400">
                <a:solidFill>
                  <a:schemeClr val="bg1"/>
                </a:solidFill>
              </a:rPr>
              <a:t>Ze werkten met tabellen waarin leeftijd en gewicht gekoppeld werden aan levensverwachting </a:t>
            </a:r>
          </a:p>
          <a:p>
            <a:r>
              <a:rPr lang="nl-NL" sz="1400">
                <a:solidFill>
                  <a:schemeClr val="bg1"/>
                </a:solidFill>
              </a:rPr>
              <a:t>Body Mass Index of Quetelet Index vernoemd naar de Belgische wiskundige Quelet </a:t>
            </a:r>
          </a:p>
          <a:p>
            <a:endParaRPr lang="nl-NL" sz="1400">
              <a:solidFill>
                <a:schemeClr val="bg1"/>
              </a:solidFill>
            </a:endParaRPr>
          </a:p>
          <a:p>
            <a:r>
              <a:rPr lang="nl-NL" sz="1400">
                <a:solidFill>
                  <a:schemeClr val="bg1"/>
                </a:solidFill>
              </a:rPr>
              <a:t>De index is niet bruikbaar voor kinderen, zwangere vrouwen of topsporters </a:t>
            </a:r>
          </a:p>
        </p:txBody>
      </p:sp>
      <p:pic>
        <p:nvPicPr>
          <p:cNvPr id="4" name="Afbeelding 3"/>
          <p:cNvPicPr>
            <a:picLocks noChangeAspect="1"/>
          </p:cNvPicPr>
          <p:nvPr/>
        </p:nvPicPr>
        <p:blipFill>
          <a:blip r:embed="rId3"/>
          <a:stretch>
            <a:fillRect/>
          </a:stretch>
        </p:blipFill>
        <p:spPr>
          <a:xfrm>
            <a:off x="6687229" y="467256"/>
            <a:ext cx="3575192" cy="5766440"/>
          </a:xfrm>
          <a:prstGeom prst="rect">
            <a:avLst/>
          </a:prstGeom>
        </p:spPr>
      </p:pic>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262758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Body mass index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a:t>BMI: Gewicht / Lengte² (in meters)</a:t>
            </a:r>
          </a:p>
          <a:p>
            <a:r>
              <a:rPr lang="nl-NL" sz="2400"/>
              <a:t>Waarom? </a:t>
            </a:r>
          </a:p>
          <a:p>
            <a:endParaRPr lang="nl-NL" sz="2400"/>
          </a:p>
          <a:p>
            <a:r>
              <a:rPr lang="nl-NL" sz="2400"/>
              <a:t>Een te hoge body mass index wordt geassocieerd met een verhoogde mortaliteit (sterftecijfer) en morbiditeit (ziektecijfer) en een verhoogd risico op hart- en vaatziekten, diabetes en kanker (onder meer van slokdarm, schildklier, dikke darm, nier, galblaas en endometrium)</a:t>
            </a:r>
          </a:p>
          <a:p>
            <a:endParaRPr lang="nl-NL" sz="2400"/>
          </a:p>
        </p:txBody>
      </p:sp>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585166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1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Wanneer heb je overgewicht?</a:t>
            </a:r>
          </a:p>
        </p:txBody>
      </p:sp>
      <p:pic>
        <p:nvPicPr>
          <p:cNvPr id="4" name="Afbeelding 3"/>
          <p:cNvPicPr>
            <a:picLocks noChangeAspect="1"/>
          </p:cNvPicPr>
          <p:nvPr/>
        </p:nvPicPr>
        <p:blipFill>
          <a:blip r:embed="rId3"/>
          <a:stretch>
            <a:fillRect/>
          </a:stretch>
        </p:blipFill>
        <p:spPr>
          <a:xfrm>
            <a:off x="4038600" y="1163022"/>
            <a:ext cx="7188199" cy="4528566"/>
          </a:xfrm>
          <a:prstGeom prst="rect">
            <a:avLst/>
          </a:prstGeom>
        </p:spPr>
      </p:pic>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96427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3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400">
                <a:solidFill>
                  <a:srgbClr val="FFFFFF"/>
                </a:solidFill>
              </a:rPr>
              <a:t>Middelomtrek </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313299"/>
            <a:ext cx="5269845" cy="3091146"/>
          </a:xfrm>
          <a:prstGeom prst="rect">
            <a:avLst/>
          </a:prstGeom>
        </p:spPr>
      </p:pic>
      <p:sp>
        <p:nvSpPr>
          <p:cNvPr id="3" name="Tijdelijke aanduiding voor inhoud 2"/>
          <p:cNvSpPr>
            <a:spLocks noGrp="1"/>
          </p:cNvSpPr>
          <p:nvPr>
            <p:ph idx="1"/>
          </p:nvPr>
        </p:nvSpPr>
        <p:spPr>
          <a:xfrm>
            <a:off x="4038600" y="4884873"/>
            <a:ext cx="7188199" cy="1292090"/>
          </a:xfrm>
        </p:spPr>
        <p:txBody>
          <a:bodyPr>
            <a:normAutofit/>
          </a:bodyPr>
          <a:lstStyle/>
          <a:p>
            <a:r>
              <a:rPr lang="nl-NL" sz="1800"/>
              <a:t>Verdeling van vet</a:t>
            </a:r>
          </a:p>
          <a:p>
            <a:r>
              <a:rPr lang="nl-NL" sz="1800"/>
              <a:t>Appel of een peerfiguur </a:t>
            </a:r>
          </a:p>
          <a:p>
            <a:r>
              <a:rPr lang="nl-NL" sz="1800"/>
              <a:t>Effecten gezondheid </a:t>
            </a:r>
          </a:p>
          <a:p>
            <a:endParaRPr lang="nl-NL" sz="1800"/>
          </a:p>
          <a:p>
            <a:endParaRPr lang="nl-NL" sz="1800"/>
          </a:p>
          <a:p>
            <a:endParaRPr lang="nl-NL" sz="1800"/>
          </a:p>
        </p:txBody>
      </p:sp>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1695816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Wanneer heb je een te grote middelomtrek?</a:t>
            </a:r>
          </a:p>
        </p:txBody>
      </p:sp>
      <p:pic>
        <p:nvPicPr>
          <p:cNvPr id="6" name="Afbeelding 5"/>
          <p:cNvPicPr>
            <a:picLocks noChangeAspect="1"/>
          </p:cNvPicPr>
          <p:nvPr/>
        </p:nvPicPr>
        <p:blipFill>
          <a:blip r:embed="rId3"/>
          <a:stretch>
            <a:fillRect/>
          </a:stretch>
        </p:blipFill>
        <p:spPr>
          <a:xfrm>
            <a:off x="4059521" y="961812"/>
            <a:ext cx="7146357" cy="4930987"/>
          </a:xfrm>
          <a:prstGeom prst="rect">
            <a:avLst/>
          </a:prstGeom>
        </p:spPr>
      </p:pic>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27284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5320" y="365125"/>
            <a:ext cx="5120114" cy="1692794"/>
          </a:xfrm>
        </p:spPr>
        <p:txBody>
          <a:bodyPr>
            <a:normAutofit/>
          </a:bodyPr>
          <a:lstStyle/>
          <a:p>
            <a:r>
              <a:rPr lang="nl-NL" sz="4400"/>
              <a:t>Soorten zorg</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655321" y="2575034"/>
            <a:ext cx="5120113" cy="3462228"/>
          </a:xfrm>
        </p:spPr>
        <p:txBody>
          <a:bodyPr>
            <a:normAutofit/>
          </a:bodyPr>
          <a:lstStyle/>
          <a:p>
            <a:r>
              <a:rPr lang="nl-NL" sz="1800"/>
              <a:t>Zorg heeft drie vormen:</a:t>
            </a:r>
          </a:p>
          <a:p>
            <a:pPr lvl="1"/>
            <a:r>
              <a:rPr lang="nl-NL" sz="1800" b="1"/>
              <a:t>Preventie</a:t>
            </a:r>
            <a:r>
              <a:rPr lang="nl-NL" sz="1800"/>
              <a:t>: zorgen dat men gezond blijft</a:t>
            </a:r>
          </a:p>
          <a:p>
            <a:pPr lvl="1"/>
            <a:r>
              <a:rPr lang="nl-NL" sz="1800" b="1"/>
              <a:t>Cure</a:t>
            </a:r>
            <a:r>
              <a:rPr lang="nl-NL" sz="1800"/>
              <a:t>: beter worden als men ziek is</a:t>
            </a:r>
          </a:p>
          <a:p>
            <a:pPr lvl="1"/>
            <a:r>
              <a:rPr lang="nl-NL" sz="1800" b="1"/>
              <a:t>Care</a:t>
            </a:r>
            <a:r>
              <a:rPr lang="nl-NL" sz="1800"/>
              <a:t>: zo goed mogelijk leven met een chronische ziekte</a:t>
            </a:r>
          </a:p>
        </p:txBody>
      </p:sp>
      <p:pic>
        <p:nvPicPr>
          <p:cNvPr id="4" name="Afbeelding 3"/>
          <p:cNvPicPr>
            <a:picLocks noChangeAspect="1"/>
          </p:cNvPicPr>
          <p:nvPr/>
        </p:nvPicPr>
        <p:blipFill rotWithShape="1">
          <a:blip r:embed="rId3"/>
          <a:srcRect l="3312" r="463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28850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21516" y="640263"/>
            <a:ext cx="6204984" cy="1344975"/>
          </a:xfrm>
        </p:spPr>
        <p:txBody>
          <a:bodyPr>
            <a:normAutofit/>
          </a:bodyPr>
          <a:lstStyle/>
          <a:p>
            <a:r>
              <a:rPr lang="nl-NL" sz="4000"/>
              <a:t>Bloeddruk</a:t>
            </a:r>
          </a:p>
        </p:txBody>
      </p:sp>
      <p:sp>
        <p:nvSpPr>
          <p:cNvPr id="3" name="Tijdelijke aanduiding voor inhoud 2"/>
          <p:cNvSpPr>
            <a:spLocks noGrp="1"/>
          </p:cNvSpPr>
          <p:nvPr>
            <p:ph idx="1"/>
          </p:nvPr>
        </p:nvSpPr>
        <p:spPr>
          <a:xfrm>
            <a:off x="821515" y="2121762"/>
            <a:ext cx="6204984" cy="3626917"/>
          </a:xfrm>
        </p:spPr>
        <p:txBody>
          <a:bodyPr>
            <a:normAutofit/>
          </a:bodyPr>
          <a:lstStyle/>
          <a:p>
            <a:r>
              <a:rPr lang="nl-NL" sz="2400">
                <a:hlinkClick r:id="rId3"/>
              </a:rPr>
              <a:t>https://www.thuisarts.nl/overzicht/video/hoge-bloeddruk</a:t>
            </a:r>
            <a:endParaRPr lang="nl-NL" sz="2400"/>
          </a:p>
          <a:p>
            <a:endParaRPr lang="nl-NL" sz="240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51" y="643698"/>
            <a:ext cx="4042409" cy="1612421"/>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51" y="3209639"/>
            <a:ext cx="4042410" cy="2627566"/>
          </a:xfrm>
          <a:prstGeom prst="rect">
            <a:avLst/>
          </a:prstGeom>
        </p:spPr>
      </p:pic>
    </p:spTree>
    <p:extLst>
      <p:ext uri="{BB962C8B-B14F-4D97-AF65-F5344CB8AC3E}">
        <p14:creationId xmlns:p14="http://schemas.microsoft.com/office/powerpoint/2010/main" val="3930232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Leefstijlen volgens BSR</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3459815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a:t>Verdere uitleg BSR</a:t>
            </a:r>
            <a:endParaRPr lang="nl-NL" dirty="0"/>
          </a:p>
        </p:txBody>
      </p:sp>
      <p:sp>
        <p:nvSpPr>
          <p:cNvPr id="3" name="Tijdelijke aanduiding voor inhoud 2"/>
          <p:cNvSpPr>
            <a:spLocks noGrp="1"/>
          </p:cNvSpPr>
          <p:nvPr>
            <p:ph idx="1"/>
          </p:nvPr>
        </p:nvSpPr>
        <p:spPr>
          <a:xfrm>
            <a:off x="648931" y="2438400"/>
            <a:ext cx="3651466" cy="3785419"/>
          </a:xfrm>
        </p:spPr>
        <p:txBody>
          <a:bodyPr>
            <a:normAutofit/>
          </a:bodyPr>
          <a:lstStyle/>
          <a:p>
            <a:r>
              <a:rPr lang="nl-NL" sz="1800" dirty="0"/>
              <a:t>Nederland kent in de basis vier leefstijlen. Wij noemen het de rode (vitaal), gele (harmonieus), blauwe (controlerend) en groene (zekerheid) manier van in het leven staan.</a:t>
            </a:r>
          </a:p>
          <a:p>
            <a:r>
              <a:rPr lang="nl-NL" sz="1800" dirty="0">
                <a:hlinkClick r:id="rId3"/>
              </a:rPr>
              <a:t>https://www.youtube.com/watch?v=Hr8viuMS_ic</a:t>
            </a:r>
            <a:endParaRPr lang="nl-NL" sz="1800" dirty="0"/>
          </a:p>
          <a:p>
            <a:r>
              <a:rPr lang="nl-NL" sz="1800" dirty="0"/>
              <a:t>Opdracht 1 welke leefstijl past bij jou? Maak de test</a:t>
            </a:r>
          </a:p>
          <a:p>
            <a:r>
              <a:rPr lang="nl-NL" sz="1800" dirty="0">
                <a:hlinkClick r:id="rId4"/>
              </a:rPr>
              <a:t>https://web3.samr.nl/ennis/surveys/bsr3website/</a:t>
            </a:r>
            <a:br>
              <a:rPr lang="nl-NL" sz="1800" dirty="0"/>
            </a:br>
            <a:endParaRPr lang="nl-NL" sz="1800" dirty="0"/>
          </a:p>
        </p:txBody>
      </p:sp>
      <p:pic>
        <p:nvPicPr>
          <p:cNvPr id="4" name="Afbeelding 3"/>
          <p:cNvPicPr>
            <a:picLocks noChangeAspect="1"/>
          </p:cNvPicPr>
          <p:nvPr/>
        </p:nvPicPr>
        <p:blipFill rotWithShape="1">
          <a:blip r:embed="rId5">
            <a:extLst>
              <a:ext uri="{28A0092B-C50C-407E-A947-70E740481C1C}">
                <a14:useLocalDpi xmlns:a14="http://schemas.microsoft.com/office/drawing/2010/main" val="0"/>
              </a:ext>
            </a:extLst>
          </a:blip>
          <a:srcRect r="-2" b="492"/>
          <a:stretch/>
        </p:blipFill>
        <p:spPr>
          <a:xfrm>
            <a:off x="4639056" y="10"/>
            <a:ext cx="7552944" cy="6857990"/>
          </a:xfrm>
          <a:prstGeom prst="rect">
            <a:avLst/>
          </a:prstGeom>
          <a:effectLst/>
        </p:spPr>
      </p:pic>
    </p:spTree>
    <p:extLst>
      <p:ext uri="{BB962C8B-B14F-4D97-AF65-F5344CB8AC3E}">
        <p14:creationId xmlns:p14="http://schemas.microsoft.com/office/powerpoint/2010/main" val="1155839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Levensfases van de mens</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3381" y="1825626"/>
            <a:ext cx="7735712" cy="4351338"/>
          </a:xfrm>
          <a:prstGeom prst="rect">
            <a:avLst/>
          </a:prstGeom>
        </p:spPr>
      </p:pic>
    </p:spTree>
    <p:extLst>
      <p:ext uri="{BB962C8B-B14F-4D97-AF65-F5344CB8AC3E}">
        <p14:creationId xmlns:p14="http://schemas.microsoft.com/office/powerpoint/2010/main" val="2141886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Kenmerken levensfases</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345" y="1825626"/>
            <a:ext cx="5801784" cy="4351338"/>
          </a:xfrm>
          <a:prstGeom prst="rect">
            <a:avLst/>
          </a:prstGeom>
        </p:spPr>
      </p:pic>
    </p:spTree>
    <p:extLst>
      <p:ext uri="{BB962C8B-B14F-4D97-AF65-F5344CB8AC3E}">
        <p14:creationId xmlns:p14="http://schemas.microsoft.com/office/powerpoint/2010/main" val="173343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Etniciteit</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1700" dirty="0"/>
              <a:t>Een </a:t>
            </a:r>
            <a:r>
              <a:rPr lang="nl-NL" sz="1700" b="1" dirty="0"/>
              <a:t>etniciteit</a:t>
            </a:r>
            <a:r>
              <a:rPr lang="nl-NL" sz="1700" dirty="0"/>
              <a:t> is een sociaal-culturele identiteit, die een bepaalde groep mensen of een aantal bevolkingsgroepen verbindt. </a:t>
            </a:r>
          </a:p>
          <a:p>
            <a:r>
              <a:rPr lang="nl-NL" sz="1700" dirty="0"/>
              <a:t>leden van bepaalde bevolkingsgroepen zich identificeren met gezamenlijke kenmerken, zoals nationaliteit, stamverwantschap, religie, taal, cultuur of geschiedenis en de daaraan ontleende normen en waarden.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157214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Religie en Geloof</a:t>
            </a:r>
          </a:p>
        </p:txBody>
      </p: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Religie: wordt gewoonlijk een van de vele vormen van zingeving, of het zoeken naar betekenisvolle verbindingen, verstaan, waarbij meestal een hogere macht, opperwezen of god centraal staat.</a:t>
            </a:r>
          </a:p>
          <a:p>
            <a:r>
              <a:rPr lang="nl-NL" sz="2400" dirty="0"/>
              <a:t>Geloof: het vertrouwen in of de overtuiging van de juistheid van een specifiek systeem van religieuze opvattingen waarvoor geen bewijs is</a:t>
            </a:r>
          </a:p>
          <a:p>
            <a:endParaRPr lang="nl-NL" sz="2400" dirty="0"/>
          </a:p>
        </p:txBody>
      </p:sp>
    </p:spTree>
    <p:extLst>
      <p:ext uri="{BB962C8B-B14F-4D97-AF65-F5344CB8AC3E}">
        <p14:creationId xmlns:p14="http://schemas.microsoft.com/office/powerpoint/2010/main" val="38327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mj-lt"/>
                <a:ea typeface="+mj-ea"/>
                <a:cs typeface="+mj-cs"/>
              </a:rPr>
              <a:t>Religie in de wereld</a:t>
            </a:r>
          </a:p>
        </p:txBody>
      </p:sp>
      <p:pic>
        <p:nvPicPr>
          <p:cNvPr id="11" name="Tijdelijke aanduiding voor inhoud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00138" y="2941638"/>
            <a:ext cx="3219450" cy="3049588"/>
          </a:xfrm>
          <a:prstGeom prst="rect">
            <a:avLst/>
          </a:prstGeom>
        </p:spPr>
      </p:pic>
      <p:pic>
        <p:nvPicPr>
          <p:cNvPr id="10" name="Tijdelijke aanduiding voor inhoud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403725" y="2941638"/>
            <a:ext cx="6686550" cy="3049588"/>
          </a:xfrm>
          <a:prstGeom prst="rect">
            <a:avLst/>
          </a:prstGeom>
        </p:spPr>
      </p:pic>
    </p:spTree>
    <p:extLst>
      <p:ext uri="{BB962C8B-B14F-4D97-AF65-F5344CB8AC3E}">
        <p14:creationId xmlns:p14="http://schemas.microsoft.com/office/powerpoint/2010/main" val="2075220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vasthouden, voedsel, man, speler&#10;&#10;Automatisch gegenereerde beschrijving">
            <a:extLst>
              <a:ext uri="{FF2B5EF4-FFF2-40B4-BE49-F238E27FC236}">
                <a16:creationId xmlns:a16="http://schemas.microsoft.com/office/drawing/2014/main" id="{4E778C51-ABD5-5F4C-BC44-A900EBF02C42}"/>
              </a:ext>
            </a:extLst>
          </p:cNvPr>
          <p:cNvPicPr>
            <a:picLocks noChangeAspect="1"/>
          </p:cNvPicPr>
          <p:nvPr/>
        </p:nvPicPr>
        <p:blipFill rotWithShape="1">
          <a:blip r:embed="rId3"/>
          <a:srcRect t="10000"/>
          <a:stretch/>
        </p:blipFill>
        <p:spPr>
          <a:xfrm>
            <a:off x="-1" y="10"/>
            <a:ext cx="12192000" cy="6857990"/>
          </a:xfrm>
          <a:prstGeom prst="rect">
            <a:avLst/>
          </a:prstGeom>
        </p:spPr>
      </p:pic>
      <p:sp>
        <p:nvSpPr>
          <p:cNvPr id="2" name="Titel 1"/>
          <p:cNvSpPr>
            <a:spLocks noGrp="1"/>
          </p:cNvSpPr>
          <p:nvPr>
            <p:ph type="title"/>
          </p:nvPr>
        </p:nvSpPr>
        <p:spPr>
          <a:xfrm>
            <a:off x="709448" y="1913950"/>
            <a:ext cx="4204137" cy="1342754"/>
          </a:xfrm>
        </p:spPr>
        <p:txBody>
          <a:bodyPr>
            <a:normAutofit/>
          </a:bodyPr>
          <a:lstStyle/>
          <a:p>
            <a:pPr algn="ctr"/>
            <a:r>
              <a:rPr lang="nl-NL" sz="3600"/>
              <a:t>Wat is sociologie</a:t>
            </a:r>
          </a:p>
        </p:txBody>
      </p:sp>
      <p:sp>
        <p:nvSpPr>
          <p:cNvPr id="3" name="Tijdelijke aanduiding voor inhoud 2"/>
          <p:cNvSpPr>
            <a:spLocks noGrp="1"/>
          </p:cNvSpPr>
          <p:nvPr>
            <p:ph idx="1"/>
          </p:nvPr>
        </p:nvSpPr>
        <p:spPr>
          <a:xfrm>
            <a:off x="525516" y="3417573"/>
            <a:ext cx="4593021" cy="2619839"/>
          </a:xfrm>
        </p:spPr>
        <p:txBody>
          <a:bodyPr anchor="ctr">
            <a:normAutofit/>
          </a:bodyPr>
          <a:lstStyle/>
          <a:p>
            <a:r>
              <a:rPr lang="nl-NL" sz="1800">
                <a:hlinkClick r:id="rId4"/>
              </a:rPr>
              <a:t>https://www.youtube.com/watch?v=NHg7-mxnuao</a:t>
            </a:r>
            <a:endParaRPr lang="nl-NL" sz="1800"/>
          </a:p>
          <a:p>
            <a:pPr marL="0" indent="0">
              <a:buNone/>
            </a:pPr>
            <a:endParaRPr lang="nl-NL" sz="1800"/>
          </a:p>
          <a:p>
            <a:pPr marL="0" indent="0">
              <a:buNone/>
            </a:pPr>
            <a:r>
              <a:rPr lang="nl-NL" sz="1800"/>
              <a:t> </a:t>
            </a:r>
          </a:p>
        </p:txBody>
      </p:sp>
    </p:spTree>
    <p:extLst>
      <p:ext uri="{BB962C8B-B14F-4D97-AF65-F5344CB8AC3E}">
        <p14:creationId xmlns:p14="http://schemas.microsoft.com/office/powerpoint/2010/main" val="989476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Veranderingen van de afgelopen eeuw</a:t>
            </a:r>
          </a:p>
        </p:txBody>
      </p:sp>
      <p:sp>
        <p:nvSpPr>
          <p:cNvPr id="3" name="Tijdelijke aanduiding voor inhoud 2"/>
          <p:cNvSpPr>
            <a:spLocks noGrp="1"/>
          </p:cNvSpPr>
          <p:nvPr>
            <p:ph idx="1"/>
          </p:nvPr>
        </p:nvSpPr>
        <p:spPr/>
        <p:txBody>
          <a:bodyPr/>
          <a:lstStyle/>
          <a:p>
            <a:r>
              <a:rPr lang="nl-NL" dirty="0"/>
              <a:t>Verzuiling </a:t>
            </a:r>
            <a:r>
              <a:rPr lang="nl-NL" dirty="0">
                <a:hlinkClick r:id="rId3"/>
              </a:rPr>
              <a:t>https://www.youtube.com/watch?v=4ZAzIve-LtY</a:t>
            </a:r>
            <a:endParaRPr lang="nl-NL" dirty="0"/>
          </a:p>
          <a:p>
            <a:r>
              <a:rPr lang="nl-NL" dirty="0"/>
              <a:t>Individualisering </a:t>
            </a:r>
            <a:r>
              <a:rPr lang="nl-NL" dirty="0">
                <a:hlinkClick r:id="rId4"/>
              </a:rPr>
              <a:t>https://www.youtube.com/watch?v=Sj19CNRzRLE</a:t>
            </a:r>
            <a:endParaRPr lang="nl-NL" dirty="0"/>
          </a:p>
          <a:p>
            <a:r>
              <a:rPr lang="nl-NL" dirty="0"/>
              <a:t>Globalisering en technische ontwikkeling: </a:t>
            </a:r>
            <a:r>
              <a:rPr lang="nl-NL" dirty="0">
                <a:hlinkClick r:id="rId5"/>
              </a:rPr>
              <a:t>https://www.youtube.com/watch?v=KpqHDDwQ3Tg</a:t>
            </a:r>
            <a:endParaRPr lang="nl-NL" dirty="0"/>
          </a:p>
          <a:p>
            <a:r>
              <a:rPr lang="nl-NL" dirty="0"/>
              <a:t>Welke veranderingen in Nederland zien we door de eeuw heen op het gebied van:</a:t>
            </a:r>
            <a:br>
              <a:rPr lang="nl-NL" dirty="0"/>
            </a:br>
            <a:r>
              <a:rPr lang="nl-NL" dirty="0"/>
              <a:t>1. Voeding 2. Werk. 3. Sociale contacten 4. Huishoudens 5. Geloof en religie</a:t>
            </a:r>
          </a:p>
          <a:p>
            <a:endParaRPr lang="nl-NL" dirty="0"/>
          </a:p>
        </p:txBody>
      </p:sp>
    </p:spTree>
    <p:extLst>
      <p:ext uri="{BB962C8B-B14F-4D97-AF65-F5344CB8AC3E}">
        <p14:creationId xmlns:p14="http://schemas.microsoft.com/office/powerpoint/2010/main" val="255087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sz="4400">
                <a:solidFill>
                  <a:srgbClr val="FFFFFF"/>
                </a:solidFill>
              </a:rPr>
              <a:t>Waar focussen we op bij Lifestyle en waarom?</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Zorg heeft drie vormen:</a:t>
            </a:r>
          </a:p>
          <a:p>
            <a:pPr lvl="1"/>
            <a:r>
              <a:rPr lang="nl-NL" sz="2400" b="1">
                <a:solidFill>
                  <a:srgbClr val="000000"/>
                </a:solidFill>
              </a:rPr>
              <a:t>Preventie</a:t>
            </a:r>
            <a:r>
              <a:rPr lang="nl-NL" sz="2400">
                <a:solidFill>
                  <a:srgbClr val="000000"/>
                </a:solidFill>
              </a:rPr>
              <a:t>: zorgen dat men gezond blijft</a:t>
            </a:r>
          </a:p>
          <a:p>
            <a:pPr lvl="1"/>
            <a:r>
              <a:rPr lang="nl-NL" sz="2400" b="1">
                <a:solidFill>
                  <a:srgbClr val="000000"/>
                </a:solidFill>
              </a:rPr>
              <a:t>Cure</a:t>
            </a:r>
            <a:r>
              <a:rPr lang="nl-NL" sz="2400">
                <a:solidFill>
                  <a:srgbClr val="000000"/>
                </a:solidFill>
              </a:rPr>
              <a:t>: beter worden als men ziek is</a:t>
            </a:r>
          </a:p>
          <a:p>
            <a:pPr lvl="1"/>
            <a:r>
              <a:rPr lang="nl-NL" sz="2400" b="1">
                <a:solidFill>
                  <a:srgbClr val="000000"/>
                </a:solidFill>
              </a:rPr>
              <a:t>Care</a:t>
            </a:r>
            <a:r>
              <a:rPr lang="nl-NL" sz="2400">
                <a:solidFill>
                  <a:srgbClr val="000000"/>
                </a:solidFill>
              </a:rPr>
              <a:t>: zo goed mogelijk leven met een chronische ziekte</a:t>
            </a:r>
          </a:p>
        </p:txBody>
      </p:sp>
    </p:spTree>
    <p:extLst>
      <p:ext uri="{BB962C8B-B14F-4D97-AF65-F5344CB8AC3E}">
        <p14:creationId xmlns:p14="http://schemas.microsoft.com/office/powerpoint/2010/main" val="1693157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3495" y="3433763"/>
            <a:ext cx="3197013" cy="2743200"/>
          </a:xfrm>
        </p:spPr>
        <p:txBody>
          <a:bodyPr anchor="t">
            <a:normAutofit/>
          </a:bodyPr>
          <a:lstStyle/>
          <a:p>
            <a:pPr algn="ctr"/>
            <a:r>
              <a:rPr lang="nl-NL" sz="4400"/>
              <a:t>Ontwikkeling in welvaart</a:t>
            </a:r>
          </a:p>
        </p:txBody>
      </p:sp>
      <p:pic>
        <p:nvPicPr>
          <p:cNvPr id="8" name="Graphic 7">
            <a:extLst>
              <a:ext uri="{FF2B5EF4-FFF2-40B4-BE49-F238E27FC236}">
                <a16:creationId xmlns:a16="http://schemas.microsoft.com/office/drawing/2014/main" id="{8E9A7D41-5741-495A-846E-C287A30E5E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519363"/>
            <a:ext cx="914400" cy="914400"/>
          </a:xfrm>
          <a:prstGeom prst="rect">
            <a:avLst/>
          </a:prstGeom>
        </p:spPr>
      </p:pic>
      <p:sp>
        <p:nvSpPr>
          <p:cNvPr id="3" name="Tijdelijke aanduiding voor inhoud 2"/>
          <p:cNvSpPr>
            <a:spLocks noGrp="1"/>
          </p:cNvSpPr>
          <p:nvPr>
            <p:ph idx="1"/>
          </p:nvPr>
        </p:nvSpPr>
        <p:spPr>
          <a:xfrm>
            <a:off x="4064000" y="643467"/>
            <a:ext cx="7289799" cy="5533496"/>
          </a:xfrm>
        </p:spPr>
        <p:txBody>
          <a:bodyPr anchor="ctr">
            <a:normAutofit/>
          </a:bodyPr>
          <a:lstStyle/>
          <a:p>
            <a:r>
              <a:rPr lang="nl-NL"/>
              <a:t>Welvaart nam na de Tweede Wereldoorlog enorm toe.</a:t>
            </a:r>
          </a:p>
          <a:p>
            <a:r>
              <a:rPr lang="nl-NL"/>
              <a:t>De voedingsmiddelentechnologie kreeg hierdoor een stimulans.</a:t>
            </a:r>
          </a:p>
          <a:p>
            <a:r>
              <a:rPr lang="nl-NL"/>
              <a:t>Er kwamen veel nieuwe, industrieel bewerkte voedingsproducten.</a:t>
            </a:r>
          </a:p>
          <a:p>
            <a:r>
              <a:rPr lang="nl-NL"/>
              <a:t>Ontstaan van kant-en-klaarmaaltijden, diepvries en gedroogde producten.</a:t>
            </a:r>
          </a:p>
          <a:p>
            <a:r>
              <a:rPr lang="nl-NL"/>
              <a:t>De behoefte naar voedselgemak nam toe door vergrijzing, vroeger zelfstandig wonen, meer eenpersoonshuishoudens, werken van beide partners en eenoudergezinnen.</a:t>
            </a:r>
          </a:p>
          <a:p>
            <a:pPr lvl="1"/>
            <a:endParaRPr lang="nl-NL"/>
          </a:p>
          <a:p>
            <a:pPr lvl="1"/>
            <a:endParaRPr lang="nl-NL"/>
          </a:p>
          <a:p>
            <a:pPr lvl="1"/>
            <a:endParaRPr lang="nl-NL"/>
          </a:p>
        </p:txBody>
      </p:sp>
      <p:pic>
        <p:nvPicPr>
          <p:cNvPr id="4" name="Afbeelding 3"/>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4216676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63877"/>
            <a:ext cx="3494362" cy="4930246"/>
          </a:xfrm>
        </p:spPr>
        <p:txBody>
          <a:bodyPr>
            <a:normAutofit/>
          </a:bodyPr>
          <a:lstStyle/>
          <a:p>
            <a:pPr algn="r"/>
            <a:r>
              <a:rPr lang="nl-NL" sz="3400">
                <a:solidFill>
                  <a:schemeClr val="accent1"/>
                </a:solidFill>
              </a:rPr>
              <a:t>Ziektesymptomen van de welvaart</a:t>
            </a:r>
          </a:p>
        </p:txBody>
      </p:sp>
      <p:sp>
        <p:nvSpPr>
          <p:cNvPr id="3" name="Tijdelijke aanduiding voor inhoud 2"/>
          <p:cNvSpPr>
            <a:spLocks noGrp="1"/>
          </p:cNvSpPr>
          <p:nvPr>
            <p:ph idx="1"/>
          </p:nvPr>
        </p:nvSpPr>
        <p:spPr>
          <a:xfrm>
            <a:off x="4976031" y="963877"/>
            <a:ext cx="6377769" cy="4930246"/>
          </a:xfrm>
        </p:spPr>
        <p:txBody>
          <a:bodyPr anchor="ctr">
            <a:normAutofit/>
          </a:bodyPr>
          <a:lstStyle/>
          <a:p>
            <a:r>
              <a:rPr lang="nl-NL" sz="1700" dirty="0"/>
              <a:t>Grote veranderingen door technologische vooruitgang hebben het leven van een flink deel van de mensheid merkbaar verbeterd.</a:t>
            </a:r>
          </a:p>
          <a:p>
            <a:r>
              <a:rPr lang="nl-NL" sz="1700" dirty="0"/>
              <a:t>We leven langer maar er zijn meer ziektebeelden</a:t>
            </a:r>
          </a:p>
          <a:p>
            <a:r>
              <a:rPr lang="nl-NL" sz="1700" dirty="0"/>
              <a:t>Welvaartziekten; hart en vaatziekten, kanker, obesitas, allergieën, diabetes, burn-out, depressie.</a:t>
            </a:r>
            <a:br>
              <a:rPr lang="nl-NL" sz="1700" dirty="0"/>
            </a:br>
            <a:r>
              <a:rPr lang="nl-NL" sz="1700" dirty="0"/>
              <a:t>Worden gevormd door bepaalde voedingsgewoonten of gebrek aan beweging.</a:t>
            </a:r>
          </a:p>
          <a:p>
            <a:r>
              <a:rPr lang="nl-NL" sz="1700" dirty="0"/>
              <a:t>Nieuwe infectieziekten; vogelgriep, gekkekoeienziekte, aids</a:t>
            </a:r>
          </a:p>
          <a:p>
            <a:r>
              <a:rPr lang="nl-NL" sz="1700" dirty="0"/>
              <a:t>Verslavingen; alcohol, tabak en drugs</a:t>
            </a:r>
          </a:p>
          <a:p>
            <a:r>
              <a:rPr lang="nl-NL" sz="1700" dirty="0"/>
              <a:t>Aanhoudende tijdsdruk veroorzaakt: lichamelijke of psychische klachten</a:t>
            </a:r>
          </a:p>
          <a:p>
            <a:r>
              <a:rPr lang="nl-NL" sz="1700" dirty="0"/>
              <a:t>Ziekten die vaker voorkomen, gerelateerd aan ouder worden: Dementie</a:t>
            </a:r>
          </a:p>
          <a:p>
            <a:r>
              <a:rPr lang="nl-NL" sz="1700" dirty="0"/>
              <a:t>Ziekten die vaker voorkomen of versterken door milieuvervuiling; astma door fijnstof</a:t>
            </a:r>
          </a:p>
        </p:txBody>
      </p:sp>
    </p:spTree>
    <p:extLst>
      <p:ext uri="{BB962C8B-B14F-4D97-AF65-F5344CB8AC3E}">
        <p14:creationId xmlns:p14="http://schemas.microsoft.com/office/powerpoint/2010/main" val="3893777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079" y="2053641"/>
            <a:ext cx="3669161" cy="2760098"/>
          </a:xfrm>
        </p:spPr>
        <p:txBody>
          <a:bodyPr>
            <a:normAutofit/>
          </a:bodyPr>
          <a:lstStyle/>
          <a:p>
            <a:r>
              <a:rPr lang="nl-NL" dirty="0">
                <a:latin typeface="+mn-lt"/>
              </a:rPr>
              <a:t>Waarop moeten we ons anticiperen?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 moeten onze leefstijl aanpassen aan het volgende:</a:t>
            </a:r>
            <a:br>
              <a:rPr lang="nl-NL" sz="2400">
                <a:solidFill>
                  <a:srgbClr val="000000"/>
                </a:solidFill>
              </a:rPr>
            </a:br>
            <a:r>
              <a:rPr lang="nl-NL" sz="2400">
                <a:solidFill>
                  <a:srgbClr val="000000"/>
                </a:solidFill>
              </a:rPr>
              <a:t>1.Overbevolking</a:t>
            </a:r>
            <a:br>
              <a:rPr lang="nl-NL" sz="2400">
                <a:solidFill>
                  <a:srgbClr val="000000"/>
                </a:solidFill>
              </a:rPr>
            </a:br>
            <a:r>
              <a:rPr lang="nl-NL" sz="2400">
                <a:solidFill>
                  <a:srgbClr val="000000"/>
                </a:solidFill>
              </a:rPr>
              <a:t>2.Te kort aan voedsel; overbevolking en uitputting natuurlijke bronnen</a:t>
            </a:r>
            <a:br>
              <a:rPr lang="nl-NL" sz="2400">
                <a:solidFill>
                  <a:srgbClr val="000000"/>
                </a:solidFill>
              </a:rPr>
            </a:br>
            <a:r>
              <a:rPr lang="nl-NL" sz="2400">
                <a:solidFill>
                  <a:srgbClr val="000000"/>
                </a:solidFill>
              </a:rPr>
              <a:t>3. Fossiele brandstoffen</a:t>
            </a:r>
            <a:br>
              <a:rPr lang="nl-NL" sz="2400">
                <a:solidFill>
                  <a:srgbClr val="000000"/>
                </a:solidFill>
              </a:rPr>
            </a:br>
            <a:r>
              <a:rPr lang="nl-NL" sz="2400">
                <a:solidFill>
                  <a:srgbClr val="000000"/>
                </a:solidFill>
              </a:rPr>
              <a:t>4. Milieuvervuiling </a:t>
            </a:r>
          </a:p>
        </p:txBody>
      </p:sp>
    </p:spTree>
    <p:extLst>
      <p:ext uri="{BB962C8B-B14F-4D97-AF65-F5344CB8AC3E}">
        <p14:creationId xmlns:p14="http://schemas.microsoft.com/office/powerpoint/2010/main" val="4219571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516" y="640263"/>
            <a:ext cx="6204984" cy="1344975"/>
          </a:xfrm>
        </p:spPr>
        <p:txBody>
          <a:bodyPr>
            <a:normAutofit/>
          </a:bodyPr>
          <a:lstStyle/>
          <a:p>
            <a:r>
              <a:rPr lang="nl-NL" sz="4000"/>
              <a:t>Een voorbeeld van preventie</a:t>
            </a:r>
          </a:p>
        </p:txBody>
      </p:sp>
      <p:sp>
        <p:nvSpPr>
          <p:cNvPr id="3" name="Tijdelijke aanduiding voor inhoud 2"/>
          <p:cNvSpPr>
            <a:spLocks noGrp="1"/>
          </p:cNvSpPr>
          <p:nvPr>
            <p:ph idx="1"/>
          </p:nvPr>
        </p:nvSpPr>
        <p:spPr>
          <a:xfrm>
            <a:off x="821515" y="2121762"/>
            <a:ext cx="6204984" cy="3626917"/>
          </a:xfrm>
        </p:spPr>
        <p:txBody>
          <a:bodyPr>
            <a:normAutofit/>
          </a:bodyPr>
          <a:lstStyle/>
          <a:p>
            <a:r>
              <a:rPr lang="nl-NL" sz="2000"/>
              <a:t>Met de komst van welvaart en globalisering veranderde het voedingspatroon van ondervoeding naar overvoeding.</a:t>
            </a:r>
          </a:p>
          <a:p>
            <a:r>
              <a:rPr lang="nl-NL" sz="2000"/>
              <a:t>Welvaartsziekten komen sindsdien steeds meer voor. </a:t>
            </a:r>
          </a:p>
          <a:p>
            <a:r>
              <a:rPr lang="nl-NL" sz="2000"/>
              <a:t>Via voedselvoorlichting probeert met hierin verandering te brengen.</a:t>
            </a:r>
          </a:p>
          <a:p>
            <a:r>
              <a:rPr lang="nl-NL" sz="2000"/>
              <a:t>Het Voedingscentrum met de Schijf van Vijf is hier het belangrijkste voorbeeld van. </a:t>
            </a:r>
          </a:p>
          <a:p>
            <a:r>
              <a:rPr lang="nl-NL" sz="2000"/>
              <a:t>Met nieuwe toevoegingen als duurzame voeding en multiculturele voeding.</a:t>
            </a:r>
          </a:p>
        </p:txBody>
      </p:sp>
      <p:pic>
        <p:nvPicPr>
          <p:cNvPr id="5" name="Afbeelding 4"/>
          <p:cNvPicPr>
            <a:picLocks noChangeAspect="1"/>
          </p:cNvPicPr>
          <p:nvPr/>
        </p:nvPicPr>
        <p:blipFill>
          <a:blip r:embed="rId3"/>
          <a:stretch>
            <a:fillRect/>
          </a:stretch>
        </p:blipFill>
        <p:spPr>
          <a:xfrm>
            <a:off x="7829551" y="843548"/>
            <a:ext cx="4042409" cy="1212722"/>
          </a:xfrm>
          <a:prstGeom prst="rect">
            <a:avLst/>
          </a:prstGeom>
        </p:spPr>
      </p:pic>
      <p:pic>
        <p:nvPicPr>
          <p:cNvPr id="6" name="Afbeelding 5"/>
          <p:cNvPicPr>
            <a:picLocks noChangeAspect="1"/>
          </p:cNvPicPr>
          <p:nvPr/>
        </p:nvPicPr>
        <p:blipFill>
          <a:blip r:embed="rId4"/>
          <a:stretch>
            <a:fillRect/>
          </a:stretch>
        </p:blipFill>
        <p:spPr>
          <a:xfrm>
            <a:off x="7829551" y="3214692"/>
            <a:ext cx="4042410" cy="2617460"/>
          </a:xfrm>
          <a:prstGeom prst="rect">
            <a:avLst/>
          </a:prstGeom>
        </p:spPr>
      </p:pic>
      <p:pic>
        <p:nvPicPr>
          <p:cNvPr id="4" name="Afbeelding 3"/>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3822999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Trends door toename in welvaart</a:t>
            </a:r>
          </a:p>
        </p:txBody>
      </p: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2200"/>
              <a:t>Trends die ontstonden door de toename van welvaart: </a:t>
            </a:r>
          </a:p>
          <a:p>
            <a:pPr marL="0" indent="0">
              <a:buNone/>
            </a:pPr>
            <a:r>
              <a:rPr lang="nl-NL" sz="2200"/>
              <a:t>1	een kritischer houding ten opzichte van de productie, met grote aandacht voor milieuvriendelijkheid en diervriendelijkheid;</a:t>
            </a:r>
          </a:p>
          <a:p>
            <a:pPr marL="0" indent="0">
              <a:buNone/>
            </a:pPr>
            <a:r>
              <a:rPr lang="nl-NL" sz="2200"/>
              <a:t>2	sterkere afkeer van kunstmatige hulp- en smaakstoffen;</a:t>
            </a:r>
          </a:p>
          <a:p>
            <a:pPr marL="0" indent="0">
              <a:buNone/>
            </a:pPr>
            <a:r>
              <a:rPr lang="nl-NL" sz="2200"/>
              <a:t>3	een andere houding ten opzichte van de energie-opname;</a:t>
            </a:r>
          </a:p>
          <a:p>
            <a:pPr marL="0" indent="0">
              <a:buNone/>
            </a:pPr>
            <a:r>
              <a:rPr lang="nl-NL" sz="2200"/>
              <a:t>4	meer wensen op het gebied van kwaliteit en gemak;</a:t>
            </a:r>
          </a:p>
          <a:p>
            <a:pPr marL="0" indent="0">
              <a:buNone/>
            </a:pPr>
            <a:r>
              <a:rPr lang="nl-NL" sz="2200"/>
              <a:t>5	meer waardering voor voedsel in het sociaal verkeer.</a:t>
            </a:r>
          </a:p>
          <a:p>
            <a:pPr marL="0" indent="0">
              <a:buNone/>
            </a:pPr>
            <a:endParaRPr lang="nl-NL" sz="2200"/>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3424550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l="5881" r="3062" b="1"/>
          <a:stretch/>
        </p:blipFill>
        <p:spPr>
          <a:xfrm>
            <a:off x="6086839" y="-168318"/>
            <a:ext cx="4695998" cy="3932313"/>
          </a:xfrm>
          <a:prstGeom prst="rect">
            <a:avLst/>
          </a:prstGeom>
          <a:effectLst>
            <a:softEdge rad="533400"/>
          </a:effectLst>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33988" r="28958" b="1"/>
          <a:stretch/>
        </p:blipFill>
        <p:spPr>
          <a:xfrm>
            <a:off x="6091428" y="2487168"/>
            <a:ext cx="4697730" cy="4215384"/>
          </a:xfrm>
          <a:prstGeom prst="rect">
            <a:avLst/>
          </a:prstGeom>
          <a:effectLst>
            <a:softEdge rad="533400"/>
          </a:effectLst>
        </p:spPr>
      </p:pic>
      <p:sp>
        <p:nvSpPr>
          <p:cNvPr id="2" name="Titel 1"/>
          <p:cNvSpPr>
            <a:spLocks noGrp="1"/>
          </p:cNvSpPr>
          <p:nvPr>
            <p:ph type="title"/>
          </p:nvPr>
        </p:nvSpPr>
        <p:spPr>
          <a:xfrm>
            <a:off x="2127749" y="798445"/>
            <a:ext cx="3602727" cy="1311664"/>
          </a:xfrm>
        </p:spPr>
        <p:txBody>
          <a:bodyPr>
            <a:normAutofit/>
          </a:bodyPr>
          <a:lstStyle/>
          <a:p>
            <a:r>
              <a:rPr lang="nl-NL" sz="3200">
                <a:solidFill>
                  <a:srgbClr val="000000"/>
                </a:solidFill>
              </a:rPr>
              <a:t>Familieopstellingen</a:t>
            </a:r>
          </a:p>
        </p:txBody>
      </p:sp>
      <p:sp>
        <p:nvSpPr>
          <p:cNvPr id="3" name="Tijdelijke aanduiding voor inhoud 2"/>
          <p:cNvSpPr>
            <a:spLocks noGrp="1"/>
          </p:cNvSpPr>
          <p:nvPr>
            <p:ph idx="1"/>
          </p:nvPr>
        </p:nvSpPr>
        <p:spPr>
          <a:xfrm>
            <a:off x="2127747" y="2272143"/>
            <a:ext cx="3602728" cy="3788830"/>
          </a:xfrm>
        </p:spPr>
        <p:txBody>
          <a:bodyPr anchor="ctr">
            <a:normAutofit/>
          </a:bodyPr>
          <a:lstStyle/>
          <a:p>
            <a:pPr marL="0" indent="0">
              <a:buNone/>
            </a:pPr>
            <a:endParaRPr lang="nl-NL" sz="1700" dirty="0">
              <a:solidFill>
                <a:srgbClr val="000000"/>
              </a:solidFill>
            </a:endParaRPr>
          </a:p>
          <a:p>
            <a:pPr marL="0" indent="0">
              <a:buNone/>
            </a:pPr>
            <a:r>
              <a:rPr lang="nl-NL" sz="1700" dirty="0">
                <a:solidFill>
                  <a:srgbClr val="000000"/>
                </a:solidFill>
              </a:rPr>
              <a:t>Familieopstellingen, ook wel systemisch werk genoemd, is een methode die door de psychotherapeut Bert </a:t>
            </a:r>
            <a:r>
              <a:rPr lang="nl-NL" sz="1700" dirty="0" err="1">
                <a:solidFill>
                  <a:srgbClr val="000000"/>
                </a:solidFill>
              </a:rPr>
              <a:t>Hellinger</a:t>
            </a:r>
            <a:r>
              <a:rPr lang="nl-NL" sz="1700" dirty="0">
                <a:solidFill>
                  <a:srgbClr val="000000"/>
                </a:solidFill>
              </a:rPr>
              <a:t> is ontwikkeld. Een familieopstelling toont welke plek we in ons gezin of onze familie innemen. Familieopstellingen helpen verbanden te zien die belemmerend werken. Deze verbanden worden volgens de theorie van systemisch werk onbewust van generatie tot generatie overgedragen. </a:t>
            </a:r>
          </a:p>
        </p:txBody>
      </p:sp>
    </p:spTree>
    <p:extLst>
      <p:ext uri="{BB962C8B-B14F-4D97-AF65-F5344CB8AC3E}">
        <p14:creationId xmlns:p14="http://schemas.microsoft.com/office/powerpoint/2010/main" val="2996563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95623-9A20-0046-B91A-5652CC1B0A91}"/>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kern="1200">
                <a:solidFill>
                  <a:schemeClr val="tx1"/>
                </a:solidFill>
                <a:latin typeface="+mj-lt"/>
                <a:ea typeface="+mj-ea"/>
                <a:cs typeface="+mj-cs"/>
              </a:rPr>
              <a:t>Waarom speelt opvoeding een belangrijke rol bij leefstijl?</a:t>
            </a:r>
          </a:p>
        </p:txBody>
      </p:sp>
      <p:pic>
        <p:nvPicPr>
          <p:cNvPr id="5" name="Tijdelijke aanduiding voor inhoud 4">
            <a:extLst>
              <a:ext uri="{FF2B5EF4-FFF2-40B4-BE49-F238E27FC236}">
                <a16:creationId xmlns:a16="http://schemas.microsoft.com/office/drawing/2014/main" id="{7A26AB79-8E80-D240-8F19-78C4B417E7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2056"/>
          <a:stretch/>
        </p:blipFill>
        <p:spPr>
          <a:xfrm>
            <a:off x="1" y="10"/>
            <a:ext cx="4654296" cy="6857990"/>
          </a:xfrm>
          <a:prstGeom prst="rect">
            <a:avLst/>
          </a:prstGeom>
        </p:spPr>
      </p:pic>
    </p:spTree>
    <p:extLst>
      <p:ext uri="{BB962C8B-B14F-4D97-AF65-F5344CB8AC3E}">
        <p14:creationId xmlns:p14="http://schemas.microsoft.com/office/powerpoint/2010/main" val="2486756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9720" y="513612"/>
            <a:ext cx="7420599" cy="1031216"/>
          </a:xfrm>
        </p:spPr>
        <p:txBody>
          <a:bodyPr anchor="b">
            <a:normAutofit/>
          </a:bodyPr>
          <a:lstStyle/>
          <a:p>
            <a:r>
              <a:rPr lang="nl-NL" dirty="0"/>
              <a:t>Opvoeding</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720" y="2893670"/>
            <a:ext cx="3802037" cy="2146311"/>
          </a:xfrm>
          <a:prstGeom prst="rect">
            <a:avLst/>
          </a:prstGeom>
        </p:spPr>
      </p:pic>
      <p:sp>
        <p:nvSpPr>
          <p:cNvPr id="3" name="Tijdelijke aanduiding voor inhoud 2"/>
          <p:cNvSpPr>
            <a:spLocks noGrp="1"/>
          </p:cNvSpPr>
          <p:nvPr>
            <p:ph idx="1"/>
          </p:nvPr>
        </p:nvSpPr>
        <p:spPr>
          <a:xfrm>
            <a:off x="7360029" y="2279152"/>
            <a:ext cx="2720298" cy="3387145"/>
          </a:xfrm>
        </p:spPr>
        <p:txBody>
          <a:bodyPr anchor="ctr">
            <a:normAutofit fontScale="92500" lnSpcReduction="20000"/>
          </a:bodyPr>
          <a:lstStyle/>
          <a:p>
            <a:r>
              <a:rPr lang="nl-NL" dirty="0"/>
              <a:t>Gedrag en een leefstijl worden deels bepaald door welke gewoontes je vanuit thuis hebt mee gekregen. De opvoeding speelt hierbij een belangrijk rol in.</a:t>
            </a:r>
          </a:p>
          <a:p>
            <a:endParaRPr lang="nl-NL" dirty="0"/>
          </a:p>
        </p:txBody>
      </p:sp>
    </p:spTree>
    <p:extLst>
      <p:ext uri="{BB962C8B-B14F-4D97-AF65-F5344CB8AC3E}">
        <p14:creationId xmlns:p14="http://schemas.microsoft.com/office/powerpoint/2010/main" val="501386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3549" r="1" b="18335"/>
          <a:stretch/>
        </p:blipFill>
        <p:spPr>
          <a:xfrm>
            <a:off x="643467" y="643467"/>
            <a:ext cx="10905066" cy="5571066"/>
          </a:xfrm>
          <a:prstGeom prst="rect">
            <a:avLst/>
          </a:prstGeom>
        </p:spPr>
      </p:pic>
    </p:spTree>
    <p:extLst>
      <p:ext uri="{BB962C8B-B14F-4D97-AF65-F5344CB8AC3E}">
        <p14:creationId xmlns:p14="http://schemas.microsoft.com/office/powerpoint/2010/main" val="319223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sz="3700">
                <a:solidFill>
                  <a:srgbClr val="FFFFFF"/>
                </a:solidFill>
              </a:rPr>
              <a:t>Toename in “welvaartziekten”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pPr marL="0" indent="0">
              <a:buNone/>
            </a:pPr>
            <a:r>
              <a:rPr lang="nl-NL" sz="1300">
                <a:solidFill>
                  <a:srgbClr val="000000"/>
                </a:solidFill>
              </a:rPr>
              <a:t>1) Hart- en vaatziekten</a:t>
            </a:r>
          </a:p>
          <a:p>
            <a:r>
              <a:rPr lang="nl-NL" sz="1300">
                <a:solidFill>
                  <a:srgbClr val="000000"/>
                </a:solidFill>
              </a:rPr>
              <a:t>Nog steeds de belangrijkste doodsoorzaak</a:t>
            </a:r>
            <a:br>
              <a:rPr lang="nl-NL" sz="1300">
                <a:solidFill>
                  <a:srgbClr val="000000"/>
                </a:solidFill>
              </a:rPr>
            </a:br>
            <a:r>
              <a:rPr lang="nl-NL" sz="1300">
                <a:solidFill>
                  <a:srgbClr val="000000"/>
                </a:solidFill>
              </a:rPr>
              <a:t>Risicofactoren zijn:</a:t>
            </a:r>
          </a:p>
          <a:p>
            <a:pPr lvl="1"/>
            <a:r>
              <a:rPr lang="nl-NL" sz="1300">
                <a:solidFill>
                  <a:srgbClr val="000000"/>
                </a:solidFill>
              </a:rPr>
              <a:t>Verhoogde bloeddruk</a:t>
            </a:r>
          </a:p>
          <a:p>
            <a:pPr lvl="1"/>
            <a:r>
              <a:rPr lang="nl-NL" sz="1300">
                <a:solidFill>
                  <a:srgbClr val="000000"/>
                </a:solidFill>
              </a:rPr>
              <a:t>Verhoogde cholesterol</a:t>
            </a:r>
          </a:p>
          <a:p>
            <a:pPr lvl="1"/>
            <a:r>
              <a:rPr lang="nl-NL" sz="1300">
                <a:solidFill>
                  <a:srgbClr val="000000"/>
                </a:solidFill>
              </a:rPr>
              <a:t>Overgewicht</a:t>
            </a:r>
          </a:p>
          <a:p>
            <a:pPr lvl="1"/>
            <a:r>
              <a:rPr lang="nl-NL" sz="1300">
                <a:solidFill>
                  <a:srgbClr val="000000"/>
                </a:solidFill>
              </a:rPr>
              <a:t>Gebrek aan lichaamsbeweging</a:t>
            </a:r>
          </a:p>
          <a:p>
            <a:pPr lvl="1"/>
            <a:r>
              <a:rPr lang="nl-NL" sz="1300">
                <a:solidFill>
                  <a:srgbClr val="000000"/>
                </a:solidFill>
              </a:rPr>
              <a:t>Roken</a:t>
            </a:r>
          </a:p>
          <a:p>
            <a:pPr lvl="1"/>
            <a:r>
              <a:rPr lang="nl-NL" sz="1300">
                <a:solidFill>
                  <a:srgbClr val="000000"/>
                </a:solidFill>
              </a:rPr>
              <a:t>Overmatig alcoholgebruik</a:t>
            </a:r>
          </a:p>
          <a:p>
            <a:endParaRPr lang="nl-NL" sz="1300">
              <a:solidFill>
                <a:srgbClr val="000000"/>
              </a:solidFill>
            </a:endParaRPr>
          </a:p>
          <a:p>
            <a:pPr marL="0" indent="0">
              <a:buNone/>
            </a:pPr>
            <a:r>
              <a:rPr lang="nl-NL" sz="1300">
                <a:solidFill>
                  <a:srgbClr val="000000"/>
                </a:solidFill>
              </a:rPr>
              <a:t>2) Diabetes Type 2 </a:t>
            </a:r>
          </a:p>
          <a:p>
            <a:r>
              <a:rPr lang="nl-NL" sz="1300">
                <a:solidFill>
                  <a:srgbClr val="000000"/>
                </a:solidFill>
              </a:rPr>
              <a:t>Diabetes komt steeds vaker voor ten gevolge van:</a:t>
            </a:r>
          </a:p>
          <a:p>
            <a:pPr lvl="1"/>
            <a:r>
              <a:rPr lang="nl-NL" sz="1300">
                <a:solidFill>
                  <a:srgbClr val="000000"/>
                </a:solidFill>
              </a:rPr>
              <a:t>Overgewicht</a:t>
            </a:r>
          </a:p>
          <a:p>
            <a:pPr lvl="1"/>
            <a:r>
              <a:rPr lang="nl-NL" sz="1300">
                <a:solidFill>
                  <a:srgbClr val="000000"/>
                </a:solidFill>
              </a:rPr>
              <a:t>Gebrek aan lichaamsbeweging</a:t>
            </a:r>
          </a:p>
          <a:p>
            <a:endParaRPr lang="nl-NL" sz="1300">
              <a:solidFill>
                <a:srgbClr val="000000"/>
              </a:solidFill>
            </a:endParaRPr>
          </a:p>
          <a:p>
            <a:pPr marL="0" indent="0">
              <a:buNone/>
            </a:pPr>
            <a:r>
              <a:rPr lang="nl-NL" sz="1300">
                <a:solidFill>
                  <a:srgbClr val="000000"/>
                </a:solidFill>
              </a:rPr>
              <a:t>3) Overgewicht</a:t>
            </a:r>
          </a:p>
          <a:p>
            <a:r>
              <a:rPr lang="nl-NL" sz="1300">
                <a:solidFill>
                  <a:srgbClr val="000000"/>
                </a:solidFill>
              </a:rPr>
              <a:t>Komt voor te gevolge van:</a:t>
            </a:r>
          </a:p>
          <a:p>
            <a:pPr lvl="1"/>
            <a:r>
              <a:rPr lang="nl-NL" sz="1300">
                <a:solidFill>
                  <a:srgbClr val="000000"/>
                </a:solidFill>
              </a:rPr>
              <a:t>Slechte eetgewoonten</a:t>
            </a:r>
          </a:p>
          <a:p>
            <a:pPr lvl="1"/>
            <a:r>
              <a:rPr lang="nl-NL" sz="1300">
                <a:solidFill>
                  <a:srgbClr val="000000"/>
                </a:solidFill>
              </a:rPr>
              <a:t>Gebrek aan lichaamsbeweging</a:t>
            </a:r>
          </a:p>
        </p:txBody>
      </p:sp>
    </p:spTree>
    <p:extLst>
      <p:ext uri="{BB962C8B-B14F-4D97-AF65-F5344CB8AC3E}">
        <p14:creationId xmlns:p14="http://schemas.microsoft.com/office/powerpoint/2010/main" val="208763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Gezonde voeding belangrijke rol!</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Tijdelijke aanduiding voor inhoud 4">
            <a:extLst>
              <a:ext uri="{FF2B5EF4-FFF2-40B4-BE49-F238E27FC236}">
                <a16:creationId xmlns:a16="http://schemas.microsoft.com/office/drawing/2014/main" id="{06F91017-A8F6-2F42-B730-AF1F3CCB8862}"/>
              </a:ext>
            </a:extLst>
          </p:cNvPr>
          <p:cNvPicPr>
            <a:picLocks noChangeAspect="1"/>
          </p:cNvPicPr>
          <p:nvPr/>
        </p:nvPicPr>
        <p:blipFill>
          <a:blip r:embed="rId3"/>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4063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Macronutriënten, functie en keuzes</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80" y="307731"/>
            <a:ext cx="3997637" cy="3997637"/>
          </a:xfrm>
          <a:prstGeom prst="rect">
            <a:avLst/>
          </a:prstGeom>
        </p:spPr>
      </p:pic>
      <p:pic>
        <p:nvPicPr>
          <p:cNvPr id="5" name="Afbeelding 4"/>
          <p:cNvPicPr>
            <a:picLocks noChangeAspect="1"/>
          </p:cNvPicPr>
          <p:nvPr/>
        </p:nvPicPr>
        <p:blipFill>
          <a:blip r:embed="rId4"/>
          <a:stretch>
            <a:fillRect/>
          </a:stretch>
        </p:blipFill>
        <p:spPr>
          <a:xfrm>
            <a:off x="6416043" y="1208546"/>
            <a:ext cx="5455917" cy="2196006"/>
          </a:xfrm>
          <a:prstGeom prst="rect">
            <a:avLst/>
          </a:prstGeom>
        </p:spPr>
      </p:pic>
      <p:cxnSp>
        <p:nvCxnSpPr>
          <p:cNvPr id="18"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Koolhydraten 40%-70%</a:t>
            </a: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22727" r="3252" b="-1"/>
          <a:stretch/>
        </p:blipFill>
        <p:spPr>
          <a:xfrm>
            <a:off x="4038600" y="1313299"/>
            <a:ext cx="3983941" cy="3091146"/>
          </a:xfrm>
          <a:prstGeom prst="rect">
            <a:avLst/>
          </a:prstGeom>
        </p:spPr>
      </p:pic>
      <p:sp>
        <p:nvSpPr>
          <p:cNvPr id="3" name="Tijdelijke aanduiding voor inhoud 2"/>
          <p:cNvSpPr>
            <a:spLocks noGrp="1"/>
          </p:cNvSpPr>
          <p:nvPr>
            <p:ph idx="1"/>
          </p:nvPr>
        </p:nvSpPr>
        <p:spPr>
          <a:xfrm>
            <a:off x="4038600" y="4884873"/>
            <a:ext cx="7188199" cy="1292090"/>
          </a:xfrm>
        </p:spPr>
        <p:txBody>
          <a:bodyPr>
            <a:normAutofit/>
          </a:bodyPr>
          <a:lstStyle/>
          <a:p>
            <a:r>
              <a:rPr lang="nl-NL" sz="1400"/>
              <a:t>Brandstof, reservebrandstof in de vorm van glycogeen in spieren en lever.</a:t>
            </a:r>
          </a:p>
          <a:p>
            <a:r>
              <a:rPr lang="nl-NL" sz="1400"/>
              <a:t>Handhaven bloedglucosegehalte.</a:t>
            </a:r>
          </a:p>
          <a:p>
            <a:r>
              <a:rPr lang="nl-NL" sz="1400"/>
              <a:t>Leveren snel energie (sneller dan vet).</a:t>
            </a:r>
          </a:p>
          <a:p>
            <a:r>
              <a:rPr lang="nl-NL" sz="1400"/>
              <a:t>1 gram koolhydraten levert 4 kilocalorieën. </a:t>
            </a:r>
          </a:p>
          <a:p>
            <a:endParaRPr lang="nl-NL" sz="1400"/>
          </a:p>
        </p:txBody>
      </p:sp>
    </p:spTree>
    <p:extLst>
      <p:ext uri="{BB962C8B-B14F-4D97-AF65-F5344CB8AC3E}">
        <p14:creationId xmlns:p14="http://schemas.microsoft.com/office/powerpoint/2010/main" val="18351035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3798</Words>
  <Application>Microsoft Macintosh PowerPoint</Application>
  <PresentationFormat>Breedbeeld</PresentationFormat>
  <Paragraphs>515</Paragraphs>
  <Slides>58</Slides>
  <Notes>55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58</vt:i4>
      </vt:variant>
    </vt:vector>
  </HeadingPairs>
  <TitlesOfParts>
    <vt:vector size="63" baseType="lpstr">
      <vt:lpstr>Arial</vt:lpstr>
      <vt:lpstr>Calibri</vt:lpstr>
      <vt:lpstr>Calibri Light</vt:lpstr>
      <vt:lpstr>Kantoorthema</vt:lpstr>
      <vt:lpstr>1_Kantoorthema</vt:lpstr>
      <vt:lpstr>Week 9</vt:lpstr>
      <vt:lpstr>Gezondheid </vt:lpstr>
      <vt:lpstr>Gezondheid </vt:lpstr>
      <vt:lpstr>Soorten zorg</vt:lpstr>
      <vt:lpstr>Waar focussen we op bij Lifestyle en waarom?</vt:lpstr>
      <vt:lpstr>Toename in “welvaartziekten”</vt:lpstr>
      <vt:lpstr>Gezonde voeding belangrijke rol!</vt:lpstr>
      <vt:lpstr>Macronutriënten, functie en keuzes</vt:lpstr>
      <vt:lpstr>Koolhydraten 40%-70%</vt:lpstr>
      <vt:lpstr>Koolhydraten/voedingsvezels</vt:lpstr>
      <vt:lpstr>PowerPoint-presentatie</vt:lpstr>
      <vt:lpstr>Bloedglucosespiegel</vt:lpstr>
      <vt:lpstr>Eiwitten minimaal 0,8 gram per kg lichaamsgewicht </vt:lpstr>
      <vt:lpstr>Vetten 20%-40% (20-35% gewichtstoename) waarvan verzadigd vet max. 10%</vt:lpstr>
      <vt:lpstr>Alcohol</vt:lpstr>
      <vt:lpstr>Nederlandse beweegrichtlijnen</vt:lpstr>
      <vt:lpstr>PowerPoint-presentatie</vt:lpstr>
      <vt:lpstr>Belang van een goede nachtrust</vt:lpstr>
      <vt:lpstr>PowerPoint-presentatie</vt:lpstr>
      <vt:lpstr>Relatie leefstijl en gezondheid</vt:lpstr>
      <vt:lpstr>Zeven leefregels volgens Breslow</vt:lpstr>
      <vt:lpstr>PowerPoint-presentatie</vt:lpstr>
      <vt:lpstr>De 4 determinanten van gezondheid</vt:lpstr>
      <vt:lpstr>Omgeving</vt:lpstr>
      <vt:lpstr>Externe factoren kunnen worden ingedeeld in het Angelo raamwerk</vt:lpstr>
      <vt:lpstr>4 factoren van het Angelo raamwerk</vt:lpstr>
      <vt:lpstr>Macro en micro niveau</vt:lpstr>
      <vt:lpstr>Het ANGELO-raamwerk</vt:lpstr>
      <vt:lpstr>PowerPoint-presentatie</vt:lpstr>
      <vt:lpstr>Ontstaan van voedingsmiddelen</vt:lpstr>
      <vt:lpstr>Voedingsstoffen</vt:lpstr>
      <vt:lpstr>Functie van voedingsstoffen</vt:lpstr>
      <vt:lpstr>Voedingsstoffen</vt:lpstr>
      <vt:lpstr>Essentiele en niet-essentiële voedingsstoffen</vt:lpstr>
      <vt:lpstr>BMI of QI</vt:lpstr>
      <vt:lpstr>Body mass index </vt:lpstr>
      <vt:lpstr>Wanneer heb je overgewicht?</vt:lpstr>
      <vt:lpstr>Middelomtrek </vt:lpstr>
      <vt:lpstr>Wanneer heb je een te grote middelomtrek?</vt:lpstr>
      <vt:lpstr>Bloeddruk</vt:lpstr>
      <vt:lpstr>Leefstijlen volgens BSR</vt:lpstr>
      <vt:lpstr>Verdere uitleg BSR</vt:lpstr>
      <vt:lpstr>Levensfases van de mens</vt:lpstr>
      <vt:lpstr>Kenmerken levensfases</vt:lpstr>
      <vt:lpstr>Etniciteit</vt:lpstr>
      <vt:lpstr>Religie en Geloof</vt:lpstr>
      <vt:lpstr>Religie in de wereld</vt:lpstr>
      <vt:lpstr>Wat is sociologie</vt:lpstr>
      <vt:lpstr>Veranderingen van de afgelopen eeuw</vt:lpstr>
      <vt:lpstr>Ontwikkeling in welvaart</vt:lpstr>
      <vt:lpstr>Ziektesymptomen van de welvaart</vt:lpstr>
      <vt:lpstr>Waarop moeten we ons anticiperen?</vt:lpstr>
      <vt:lpstr>Een voorbeeld van preventie</vt:lpstr>
      <vt:lpstr>Trends door toename in welvaart</vt:lpstr>
      <vt:lpstr>Familieopstellingen</vt:lpstr>
      <vt:lpstr>Waarom speelt opvoeding een belangrijke rol bij leefstijl?</vt:lpstr>
      <vt:lpstr>Opvoeding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9</dc:title>
  <dc:creator>Mariska de Rouw</dc:creator>
  <cp:lastModifiedBy>Mariska de Rouw</cp:lastModifiedBy>
  <cp:revision>1</cp:revision>
  <dcterms:created xsi:type="dcterms:W3CDTF">2019-10-31T11:50:14Z</dcterms:created>
  <dcterms:modified xsi:type="dcterms:W3CDTF">2019-10-31T11:50:33Z</dcterms:modified>
</cp:coreProperties>
</file>